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Layouts/slideLayout6.xml" ContentType="application/vnd.openxmlformats-officedocument.presentationml.slideLayout+xml"/>
  <Override PartName="/ppt/drawings/drawing2.xml" ContentType="application/vnd.openxmlformats-officedocument.drawingml.chartshapes+xml"/>
  <Override PartName="/ppt/notesSlides/notesSlide38.xml" ContentType="application/vnd.openxmlformats-officedocument.presentationml.notesSlide+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notesSlides/notesSlide23.xml" ContentType="application/vnd.openxmlformats-officedocument.presentationml.notesSlide+xml"/>
  <Override PartName="/ppt/notesSlides/notesSlide41.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30.xml" ContentType="application/vnd.openxmlformats-officedocument.presentationml.notesSlide+xml"/>
  <Default Extension="xlsx" ContentType="application/vnd.openxmlformats-officedocument.spreadsheetml.sheet"/>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charts/chart1.xml" ContentType="application/vnd.openxmlformats-officedocument.drawingml.chart+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rawings/drawing1.xml" ContentType="application/vnd.openxmlformats-officedocument.drawingml.chartshapes+xml"/>
  <Override PartName="/ppt/notesSlides/notesSlide19.xml" ContentType="application/vnd.openxmlformats-officedocument.presentationml.notesSlide+xml"/>
  <Override PartName="/ppt/notesSlides/notesSlide3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Override PartName="/ppt/notesSlides/notesSlide28.xml" ContentType="application/vnd.openxmlformats-officedocument.presentationml.notesSlide+xml"/>
  <Override PartName="/ppt/notesSlides/notesSlide3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ppt/notesSlides/notesSlide35.xml" ContentType="application/vnd.openxmlformats-officedocument.presentationml.notesSlide+xml"/>
  <Override PartName="/ppt/notesSlides/notesSlide44.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notesSlides/notesSlide42.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Default Extension="gif" ContentType="image/gif"/>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40.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ppt/charts/chart2.xml" ContentType="application/vnd.openxmlformats-officedocument.drawingml.chart+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Default Extension="wmf" ContentType="image/x-wmf"/>
  <Override PartName="/ppt/notesSlides/notesSlide18.xml" ContentType="application/vnd.openxmlformats-officedocument.presentationml.notesSlide+xml"/>
  <Override PartName="/ppt/notesSlides/notesSlide36.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notesSlides/notesSlide25.xml" ContentType="application/vnd.openxmlformats-officedocument.presentationml.notesSlide+xml"/>
  <Override PartName="/ppt/notesSlides/notesSlide43.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32.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49"/>
  </p:notesMasterIdLst>
  <p:handoutMasterIdLst>
    <p:handoutMasterId r:id="rId50"/>
  </p:handoutMasterIdLst>
  <p:sldIdLst>
    <p:sldId id="276" r:id="rId2"/>
    <p:sldId id="277" r:id="rId3"/>
    <p:sldId id="344" r:id="rId4"/>
    <p:sldId id="345" r:id="rId5"/>
    <p:sldId id="258" r:id="rId6"/>
    <p:sldId id="373" r:id="rId7"/>
    <p:sldId id="260" r:id="rId8"/>
    <p:sldId id="261" r:id="rId9"/>
    <p:sldId id="339" r:id="rId10"/>
    <p:sldId id="346" r:id="rId11"/>
    <p:sldId id="310" r:id="rId12"/>
    <p:sldId id="273" r:id="rId13"/>
    <p:sldId id="300" r:id="rId14"/>
    <p:sldId id="372" r:id="rId15"/>
    <p:sldId id="256" r:id="rId16"/>
    <p:sldId id="289" r:id="rId17"/>
    <p:sldId id="275" r:id="rId18"/>
    <p:sldId id="264" r:id="rId19"/>
    <p:sldId id="263" r:id="rId20"/>
    <p:sldId id="265" r:id="rId21"/>
    <p:sldId id="297" r:id="rId22"/>
    <p:sldId id="366" r:id="rId23"/>
    <p:sldId id="307" r:id="rId24"/>
    <p:sldId id="266" r:id="rId25"/>
    <p:sldId id="347" r:id="rId26"/>
    <p:sldId id="267" r:id="rId27"/>
    <p:sldId id="348" r:id="rId28"/>
    <p:sldId id="349" r:id="rId29"/>
    <p:sldId id="268" r:id="rId30"/>
    <p:sldId id="269" r:id="rId31"/>
    <p:sldId id="309" r:id="rId32"/>
    <p:sldId id="308" r:id="rId33"/>
    <p:sldId id="341" r:id="rId34"/>
    <p:sldId id="340" r:id="rId35"/>
    <p:sldId id="342" r:id="rId36"/>
    <p:sldId id="351" r:id="rId37"/>
    <p:sldId id="352" r:id="rId38"/>
    <p:sldId id="353" r:id="rId39"/>
    <p:sldId id="354" r:id="rId40"/>
    <p:sldId id="350" r:id="rId41"/>
    <p:sldId id="369" r:id="rId42"/>
    <p:sldId id="370" r:id="rId43"/>
    <p:sldId id="371" r:id="rId44"/>
    <p:sldId id="311" r:id="rId45"/>
    <p:sldId id="367" r:id="rId46"/>
    <p:sldId id="368" r:id="rId47"/>
    <p:sldId id="358" r:id="rId48"/>
  </p:sldIdLst>
  <p:sldSz cx="9144000" cy="6858000" type="screen4x3"/>
  <p:notesSz cx="6858000" cy="923925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25160" autoAdjust="0"/>
    <p:restoredTop sz="68550" autoAdjust="0"/>
  </p:normalViewPr>
  <p:slideViewPr>
    <p:cSldViewPr>
      <p:cViewPr varScale="1">
        <p:scale>
          <a:sx n="69" d="100"/>
          <a:sy n="69" d="100"/>
        </p:scale>
        <p:origin x="-828" y="-108"/>
      </p:cViewPr>
      <p:guideLst>
        <p:guide orient="horz" pos="2160"/>
        <p:guide pos="2880"/>
      </p:guideLst>
    </p:cSldViewPr>
  </p:slideViewPr>
  <p:notesTextViewPr>
    <p:cViewPr>
      <p:scale>
        <a:sx n="1" d="1"/>
        <a:sy n="1" d="1"/>
      </p:scale>
      <p:origin x="0" y="0"/>
    </p:cViewPr>
  </p:notesText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presProps" Target="presProps.xml"/></Relationships>
</file>

<file path=ppt/charts/_rels/chart1.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package" Target="../embeddings/Microsoft_Office_Excel_Worksheet1.xlsx"/></Relationships>
</file>

<file path=ppt/charts/_rels/chart2.xml.rels><?xml version="1.0" encoding="UTF-8" standalone="yes"?>
<Relationships xmlns="http://schemas.openxmlformats.org/package/2006/relationships"><Relationship Id="rId2" Type="http://schemas.openxmlformats.org/officeDocument/2006/relationships/chartUserShapes" Target="../drawings/drawing2.xml"/><Relationship Id="rId1" Type="http://schemas.openxmlformats.org/officeDocument/2006/relationships/package" Target="../embeddings/Microsoft_Office_Excel_Worksheet2.xlsx"/></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en-US"/>
  <c:chart>
    <c:title>
      <c:tx>
        <c:rich>
          <a:bodyPr/>
          <a:lstStyle/>
          <a:p>
            <a:pPr algn="ctr">
              <a:defRPr/>
            </a:pPr>
            <a:r>
              <a:rPr lang="en-US" dirty="0" smtClean="0"/>
              <a:t>Social, Economic</a:t>
            </a:r>
            <a:r>
              <a:rPr lang="en-US" baseline="0" dirty="0" smtClean="0"/>
              <a:t> &amp; Environmental </a:t>
            </a:r>
            <a:r>
              <a:rPr lang="en-US" dirty="0" smtClean="0"/>
              <a:t>Determinants of Health</a:t>
            </a:r>
            <a:endParaRPr lang="en-US" dirty="0"/>
          </a:p>
        </c:rich>
      </c:tx>
      <c:layout>
        <c:manualLayout>
          <c:xMode val="edge"/>
          <c:yMode val="edge"/>
          <c:x val="0.13251488095238195"/>
          <c:y val="5.1919636690150574E-2"/>
        </c:manualLayout>
      </c:layout>
    </c:title>
    <c:plotArea>
      <c:layout>
        <c:manualLayout>
          <c:layoutTarget val="inner"/>
          <c:xMode val="edge"/>
          <c:yMode val="edge"/>
          <c:x val="3.2025098425197088E-2"/>
          <c:y val="0.18529596629368697"/>
          <c:w val="0.49547138638920457"/>
          <c:h val="0.73016835888934939"/>
        </c:manualLayout>
      </c:layout>
      <c:doughnutChart>
        <c:varyColors val="1"/>
        <c:ser>
          <c:idx val="0"/>
          <c:order val="0"/>
          <c:tx>
            <c:strRef>
              <c:f>Sheet1!$B$1</c:f>
              <c:strCache>
                <c:ptCount val="1"/>
                <c:pt idx="0">
                  <c:v>Determinants</c:v>
                </c:pt>
              </c:strCache>
            </c:strRef>
          </c:tx>
          <c:explosion val="14"/>
          <c:cat>
            <c:strRef>
              <c:f>Sheet1!$A$2:$A$15</c:f>
              <c:strCache>
                <c:ptCount val="14"/>
                <c:pt idx="0">
                  <c:v>Built Environment</c:v>
                </c:pt>
                <c:pt idx="1">
                  <c:v>Civic Engagement</c:v>
                </c:pt>
                <c:pt idx="2">
                  <c:v>Culture</c:v>
                </c:pt>
                <c:pt idx="3">
                  <c:v>Early Childhood Experiences</c:v>
                </c:pt>
                <c:pt idx="4">
                  <c:v>Education</c:v>
                </c:pt>
                <c:pt idx="5">
                  <c:v>Employment/Income</c:v>
                </c:pt>
                <c:pt idx="6">
                  <c:v>Environment - Air, Water, Toxins</c:v>
                </c:pt>
                <c:pt idx="7">
                  <c:v>Food Security/Nutrition</c:v>
                </c:pt>
                <c:pt idx="8">
                  <c:v>Health Care - Physical/Mental</c:v>
                </c:pt>
                <c:pt idx="9">
                  <c:v>Housing</c:v>
                </c:pt>
                <c:pt idx="10">
                  <c:v>Land Use Policy</c:v>
                </c:pt>
                <c:pt idx="11">
                  <c:v>Social Support</c:v>
                </c:pt>
                <c:pt idx="12">
                  <c:v>Transportation</c:v>
                </c:pt>
                <c:pt idx="13">
                  <c:v>Working Conditions</c:v>
                </c:pt>
              </c:strCache>
            </c:strRef>
          </c:cat>
          <c:val>
            <c:numRef>
              <c:f>Sheet1!$B$2:$B$15</c:f>
              <c:numCache>
                <c:formatCode>General</c:formatCode>
                <c:ptCount val="14"/>
                <c:pt idx="0">
                  <c:v>10</c:v>
                </c:pt>
                <c:pt idx="1">
                  <c:v>10</c:v>
                </c:pt>
                <c:pt idx="2">
                  <c:v>10</c:v>
                </c:pt>
                <c:pt idx="3">
                  <c:v>10</c:v>
                </c:pt>
                <c:pt idx="4">
                  <c:v>10</c:v>
                </c:pt>
                <c:pt idx="5">
                  <c:v>10</c:v>
                </c:pt>
                <c:pt idx="6">
                  <c:v>10</c:v>
                </c:pt>
                <c:pt idx="7">
                  <c:v>10</c:v>
                </c:pt>
                <c:pt idx="8">
                  <c:v>10</c:v>
                </c:pt>
                <c:pt idx="9">
                  <c:v>10</c:v>
                </c:pt>
                <c:pt idx="10">
                  <c:v>10</c:v>
                </c:pt>
                <c:pt idx="11">
                  <c:v>10</c:v>
                </c:pt>
                <c:pt idx="12">
                  <c:v>10</c:v>
                </c:pt>
                <c:pt idx="13">
                  <c:v>10</c:v>
                </c:pt>
              </c:numCache>
            </c:numRef>
          </c:val>
        </c:ser>
        <c:firstSliceAng val="0"/>
        <c:holeSize val="50"/>
      </c:doughnutChart>
    </c:plotArea>
    <c:legend>
      <c:legendPos val="r"/>
      <c:layout>
        <c:manualLayout>
          <c:xMode val="edge"/>
          <c:yMode val="edge"/>
          <c:x val="0.57879054180727407"/>
          <c:y val="0.12471210629921323"/>
          <c:w val="0.41235986126734536"/>
          <c:h val="0.84131315616797897"/>
        </c:manualLayout>
      </c:layout>
    </c:legend>
    <c:plotVisOnly val="1"/>
    <c:dispBlanksAs val="zero"/>
  </c:chart>
  <c:txPr>
    <a:bodyPr/>
    <a:lstStyle/>
    <a:p>
      <a:pPr>
        <a:defRPr sz="1800"/>
      </a:pPr>
      <a:endParaRPr lang="en-US"/>
    </a:p>
  </c:txPr>
  <c:externalData r:id="rId1"/>
  <c:userShapes r:id="rId2"/>
</c:chartSpace>
</file>

<file path=ppt/charts/chart2.xml><?xml version="1.0" encoding="utf-8"?>
<c:chartSpace xmlns:c="http://schemas.openxmlformats.org/drawingml/2006/chart" xmlns:a="http://schemas.openxmlformats.org/drawingml/2006/main" xmlns:r="http://schemas.openxmlformats.org/officeDocument/2006/relationships">
  <c:date1904 val="1"/>
  <c:lang val="en-US"/>
  <c:chart>
    <c:title>
      <c:tx>
        <c:rich>
          <a:bodyPr/>
          <a:lstStyle/>
          <a:p>
            <a:pPr algn="ctr">
              <a:defRPr/>
            </a:pPr>
            <a:r>
              <a:rPr lang="en-US" dirty="0" smtClean="0"/>
              <a:t>Determinants of Health</a:t>
            </a:r>
            <a:endParaRPr lang="en-US" dirty="0"/>
          </a:p>
        </c:rich>
      </c:tx>
      <c:layout>
        <c:manualLayout>
          <c:xMode val="edge"/>
          <c:yMode val="edge"/>
          <c:x val="0.62941736808760618"/>
          <c:y val="1.4638934935764594E-2"/>
        </c:manualLayout>
      </c:layout>
    </c:title>
    <c:plotArea>
      <c:layout>
        <c:manualLayout>
          <c:layoutTarget val="inner"/>
          <c:xMode val="edge"/>
          <c:yMode val="edge"/>
          <c:x val="6.9843198479500407E-2"/>
          <c:y val="0.18529596629368697"/>
          <c:w val="0.47407582134129922"/>
          <c:h val="0.7235894115209287"/>
        </c:manualLayout>
      </c:layout>
      <c:doughnutChart>
        <c:varyColors val="1"/>
        <c:ser>
          <c:idx val="0"/>
          <c:order val="0"/>
          <c:tx>
            <c:strRef>
              <c:f>Sheet1!$B$1</c:f>
              <c:strCache>
                <c:ptCount val="1"/>
                <c:pt idx="0">
                  <c:v>Determinants</c:v>
                </c:pt>
              </c:strCache>
            </c:strRef>
          </c:tx>
          <c:explosion val="20"/>
          <c:cat>
            <c:strRef>
              <c:f>Sheet1!$A$2:$A$15</c:f>
              <c:strCache>
                <c:ptCount val="14"/>
                <c:pt idx="0">
                  <c:v>Built Environment</c:v>
                </c:pt>
                <c:pt idx="1">
                  <c:v>Civic Engagement</c:v>
                </c:pt>
                <c:pt idx="2">
                  <c:v>Culture</c:v>
                </c:pt>
                <c:pt idx="3">
                  <c:v>Early Childhood Experiences</c:v>
                </c:pt>
                <c:pt idx="4">
                  <c:v>Education</c:v>
                </c:pt>
                <c:pt idx="5">
                  <c:v>Employment/Income</c:v>
                </c:pt>
                <c:pt idx="6">
                  <c:v>Environment - Air, Water, Toxins</c:v>
                </c:pt>
                <c:pt idx="7">
                  <c:v>Food Security/Nutrition</c:v>
                </c:pt>
                <c:pt idx="8">
                  <c:v>Health Care - Physical/Mental</c:v>
                </c:pt>
                <c:pt idx="9">
                  <c:v>Housing</c:v>
                </c:pt>
                <c:pt idx="10">
                  <c:v>Land Use Policy</c:v>
                </c:pt>
                <c:pt idx="11">
                  <c:v>Social Support</c:v>
                </c:pt>
                <c:pt idx="12">
                  <c:v>Transportation</c:v>
                </c:pt>
                <c:pt idx="13">
                  <c:v>Working Conditions</c:v>
                </c:pt>
              </c:strCache>
            </c:strRef>
          </c:cat>
          <c:val>
            <c:numRef>
              <c:f>Sheet1!$B$2:$B$15</c:f>
              <c:numCache>
                <c:formatCode>General</c:formatCode>
                <c:ptCount val="14"/>
                <c:pt idx="0">
                  <c:v>10</c:v>
                </c:pt>
                <c:pt idx="1">
                  <c:v>10</c:v>
                </c:pt>
                <c:pt idx="2">
                  <c:v>10</c:v>
                </c:pt>
                <c:pt idx="3">
                  <c:v>10</c:v>
                </c:pt>
                <c:pt idx="4">
                  <c:v>10</c:v>
                </c:pt>
                <c:pt idx="5">
                  <c:v>10</c:v>
                </c:pt>
                <c:pt idx="6">
                  <c:v>10</c:v>
                </c:pt>
                <c:pt idx="7">
                  <c:v>10</c:v>
                </c:pt>
                <c:pt idx="8">
                  <c:v>10</c:v>
                </c:pt>
                <c:pt idx="9">
                  <c:v>10</c:v>
                </c:pt>
                <c:pt idx="10">
                  <c:v>10</c:v>
                </c:pt>
                <c:pt idx="11">
                  <c:v>10</c:v>
                </c:pt>
                <c:pt idx="12">
                  <c:v>10</c:v>
                </c:pt>
                <c:pt idx="13">
                  <c:v>10</c:v>
                </c:pt>
              </c:numCache>
            </c:numRef>
          </c:val>
        </c:ser>
        <c:firstSliceAng val="0"/>
        <c:holeSize val="50"/>
      </c:doughnutChart>
    </c:plotArea>
    <c:legend>
      <c:legendPos val="r"/>
      <c:layout>
        <c:manualLayout>
          <c:xMode val="edge"/>
          <c:yMode val="edge"/>
          <c:x val="0.61004053143799564"/>
          <c:y val="0.1247121062992132"/>
          <c:w val="0.38110991103988545"/>
          <c:h val="0.84131315616797897"/>
        </c:manualLayout>
      </c:layout>
    </c:legend>
    <c:plotVisOnly val="1"/>
    <c:dispBlanksAs val="zero"/>
  </c:chart>
  <c:txPr>
    <a:bodyPr/>
    <a:lstStyle/>
    <a:p>
      <a:pPr>
        <a:defRPr sz="1800"/>
      </a:pPr>
      <a:endParaRPr lang="en-US"/>
    </a:p>
  </c:txPr>
  <c:externalData r:id="rId1"/>
  <c:userShapes r:id="rId2"/>
</c:chartSpace>
</file>

<file path=ppt/drawings/drawing1.xml><?xml version="1.0" encoding="utf-8"?>
<c:userShapes xmlns:c="http://schemas.openxmlformats.org/drawingml/2006/chart">
  <cdr:relSizeAnchor xmlns:cdr="http://schemas.openxmlformats.org/drawingml/2006/chartDrawing">
    <cdr:from>
      <cdr:x>0</cdr:x>
      <cdr:y>0</cdr:y>
    </cdr:from>
    <cdr:to>
      <cdr:x>0.25</cdr:x>
      <cdr:y>0.04252</cdr:y>
    </cdr:to>
    <cdr:sp macro="" textlink="">
      <cdr:nvSpPr>
        <cdr:cNvPr id="2" name="TextBox 7"/>
        <cdr:cNvSpPr txBox="1"/>
      </cdr:nvSpPr>
      <cdr:spPr>
        <a:xfrm xmlns:a="http://schemas.openxmlformats.org/drawingml/2006/main">
          <a:off x="0" y="0"/>
          <a:ext cx="2133600" cy="246221"/>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a:defRPr lang="en-US"/>
          </a:defPPr>
          <a:lvl1pPr marL="0" algn="l" defTabSz="914400" rtl="0" eaLnBrk="1" latinLnBrk="0" hangingPunct="1">
            <a:defRPr sz="1800" kern="1200">
              <a:solidFill>
                <a:sysClr val="window" lastClr="FFFFFF"/>
              </a:solidFill>
              <a:latin typeface="Calibri"/>
            </a:defRPr>
          </a:lvl1pPr>
          <a:lvl2pPr marL="457200" algn="l" defTabSz="914400" rtl="0" eaLnBrk="1" latinLnBrk="0" hangingPunct="1">
            <a:defRPr sz="1800" kern="1200">
              <a:solidFill>
                <a:sysClr val="window" lastClr="FFFFFF"/>
              </a:solidFill>
              <a:latin typeface="Calibri"/>
            </a:defRPr>
          </a:lvl2pPr>
          <a:lvl3pPr marL="914400" algn="l" defTabSz="914400" rtl="0" eaLnBrk="1" latinLnBrk="0" hangingPunct="1">
            <a:defRPr sz="1800" kern="1200">
              <a:solidFill>
                <a:sysClr val="window" lastClr="FFFFFF"/>
              </a:solidFill>
              <a:latin typeface="Calibri"/>
            </a:defRPr>
          </a:lvl3pPr>
          <a:lvl4pPr marL="1371600" algn="l" defTabSz="914400" rtl="0" eaLnBrk="1" latinLnBrk="0" hangingPunct="1">
            <a:defRPr sz="1800" kern="1200">
              <a:solidFill>
                <a:sysClr val="window" lastClr="FFFFFF"/>
              </a:solidFill>
              <a:latin typeface="Calibri"/>
            </a:defRPr>
          </a:lvl4pPr>
          <a:lvl5pPr marL="1828800" algn="l" defTabSz="914400" rtl="0" eaLnBrk="1" latinLnBrk="0" hangingPunct="1">
            <a:defRPr sz="1800" kern="1200">
              <a:solidFill>
                <a:sysClr val="window" lastClr="FFFFFF"/>
              </a:solidFill>
              <a:latin typeface="Calibri"/>
            </a:defRPr>
          </a:lvl5pPr>
          <a:lvl6pPr marL="2286000" algn="l" defTabSz="914400" rtl="0" eaLnBrk="1" latinLnBrk="0" hangingPunct="1">
            <a:defRPr sz="1800" kern="1200">
              <a:solidFill>
                <a:sysClr val="window" lastClr="FFFFFF"/>
              </a:solidFill>
              <a:latin typeface="Calibri"/>
            </a:defRPr>
          </a:lvl6pPr>
          <a:lvl7pPr marL="2743200" algn="l" defTabSz="914400" rtl="0" eaLnBrk="1" latinLnBrk="0" hangingPunct="1">
            <a:defRPr sz="1800" kern="1200">
              <a:solidFill>
                <a:sysClr val="window" lastClr="FFFFFF"/>
              </a:solidFill>
              <a:latin typeface="Calibri"/>
            </a:defRPr>
          </a:lvl7pPr>
          <a:lvl8pPr marL="3200400" algn="l" defTabSz="914400" rtl="0" eaLnBrk="1" latinLnBrk="0" hangingPunct="1">
            <a:defRPr sz="1800" kern="1200">
              <a:solidFill>
                <a:sysClr val="window" lastClr="FFFFFF"/>
              </a:solidFill>
              <a:latin typeface="Calibri"/>
            </a:defRPr>
          </a:lvl8pPr>
          <a:lvl9pPr marL="3657600" algn="l" defTabSz="914400" rtl="0" eaLnBrk="1" latinLnBrk="0" hangingPunct="1">
            <a:defRPr sz="1800" kern="1200">
              <a:solidFill>
                <a:sysClr val="window" lastClr="FFFFFF"/>
              </a:solidFill>
              <a:latin typeface="Calibri"/>
            </a:defRPr>
          </a:lvl9pPr>
        </a:lstStyle>
        <a:p xmlns:a="http://schemas.openxmlformats.org/drawingml/2006/main">
          <a:endParaRPr lang="en-US" sz="1000" dirty="0"/>
        </a:p>
      </cdr:txBody>
    </cdr:sp>
  </cdr:relSizeAnchor>
</c:userShapes>
</file>

<file path=ppt/drawings/drawing2.xml><?xml version="1.0" encoding="utf-8"?>
<c:userShapes xmlns:c="http://schemas.openxmlformats.org/drawingml/2006/chart">
  <cdr:relSizeAnchor xmlns:cdr="http://schemas.openxmlformats.org/drawingml/2006/chartDrawing">
    <cdr:from>
      <cdr:x>0.09483</cdr:x>
      <cdr:y>0</cdr:y>
    </cdr:from>
    <cdr:to>
      <cdr:x>0.54867</cdr:x>
      <cdr:y>0.09211</cdr:y>
    </cdr:to>
    <cdr:sp macro="" textlink="">
      <cdr:nvSpPr>
        <cdr:cNvPr id="3" name="TextBox 2"/>
        <cdr:cNvSpPr txBox="1"/>
      </cdr:nvSpPr>
      <cdr:spPr>
        <a:xfrm xmlns:a="http://schemas.openxmlformats.org/drawingml/2006/main">
          <a:off x="838200" y="0"/>
          <a:ext cx="4011604" cy="53340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pPr algn="ctr"/>
          <a:r>
            <a:rPr lang="en-US" sz="2200" b="1" dirty="0" smtClean="0">
              <a:solidFill>
                <a:schemeClr val="tx1"/>
              </a:solidFill>
            </a:rPr>
            <a:t>Determinants of Equity</a:t>
          </a:r>
          <a:endParaRPr lang="en-US" sz="2200" b="1" dirty="0">
            <a:solidFill>
              <a:schemeClr val="tx1"/>
            </a:solidFill>
          </a:endParaRPr>
        </a:p>
      </cdr:txBody>
    </cdr:sp>
  </cdr:relSizeAnchor>
  <cdr:relSizeAnchor xmlns:cdr="http://schemas.openxmlformats.org/drawingml/2006/chartDrawing">
    <cdr:from>
      <cdr:x>0</cdr:x>
      <cdr:y>0.15562</cdr:y>
    </cdr:from>
    <cdr:to>
      <cdr:x>0.21239</cdr:x>
      <cdr:y>0.29646</cdr:y>
    </cdr:to>
    <cdr:sp macro="" textlink="">
      <cdr:nvSpPr>
        <cdr:cNvPr id="9" name="Down Arrow Callout 8"/>
        <cdr:cNvSpPr/>
      </cdr:nvSpPr>
      <cdr:spPr>
        <a:xfrm xmlns:a="http://schemas.openxmlformats.org/drawingml/2006/main" rot="19105018">
          <a:off x="-42083" y="901234"/>
          <a:ext cx="1877358" cy="815632"/>
        </a:xfrm>
        <a:prstGeom xmlns:a="http://schemas.openxmlformats.org/drawingml/2006/main" prst="downArrowCallout">
          <a:avLst/>
        </a:prstGeom>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a:lstStyle xmlns:a="http://schemas.openxmlformats.org/drawingml/2006/main"/>
        <a:p xmlns:a="http://schemas.openxmlformats.org/drawingml/2006/main">
          <a:pPr algn="ctr"/>
          <a:endParaRPr lang="en-US" sz="1400" b="1" dirty="0" smtClean="0">
            <a:latin typeface="Arial Black" pitchFamily="34" charset="0"/>
          </a:endParaRPr>
        </a:p>
        <a:p xmlns:a="http://schemas.openxmlformats.org/drawingml/2006/main">
          <a:pPr algn="ctr"/>
          <a:r>
            <a:rPr lang="en-US" sz="1400" b="1" dirty="0" smtClean="0">
              <a:solidFill>
                <a:schemeClr val="bg1"/>
              </a:solidFill>
              <a:latin typeface="Arial Black" pitchFamily="34" charset="0"/>
            </a:rPr>
            <a:t>POVERTY</a:t>
          </a:r>
          <a:endParaRPr lang="en-US" sz="1400" b="1" dirty="0">
            <a:solidFill>
              <a:schemeClr val="bg1"/>
            </a:solidFill>
            <a:latin typeface="Arial Black" pitchFamily="34" charset="0"/>
          </a:endParaRPr>
        </a:p>
      </cdr:txBody>
    </cdr:sp>
  </cdr:relSizeAnchor>
  <cdr:relSizeAnchor xmlns:cdr="http://schemas.openxmlformats.org/drawingml/2006/chartDrawing">
    <cdr:from>
      <cdr:x>0.39453</cdr:x>
      <cdr:y>0.16161</cdr:y>
    </cdr:from>
    <cdr:to>
      <cdr:x>0.60692</cdr:x>
      <cdr:y>0.30245</cdr:y>
    </cdr:to>
    <cdr:sp macro="" textlink="">
      <cdr:nvSpPr>
        <cdr:cNvPr id="10" name="Down Arrow Callout 9"/>
        <cdr:cNvSpPr/>
      </cdr:nvSpPr>
      <cdr:spPr>
        <a:xfrm xmlns:a="http://schemas.openxmlformats.org/drawingml/2006/main" rot="2192385">
          <a:off x="3487303" y="935912"/>
          <a:ext cx="1877357" cy="815633"/>
        </a:xfrm>
        <a:prstGeom xmlns:a="http://schemas.openxmlformats.org/drawingml/2006/main" prst="downArrowCallout">
          <a:avLst/>
        </a:prstGeom>
        <a:solidFill xmlns:a="http://schemas.openxmlformats.org/drawingml/2006/main">
          <a:schemeClr val="accent2"/>
        </a:solidFill>
        <a:ln xmlns:a="http://schemas.openxmlformats.org/drawingml/2006/main" w="25400" cap="flat" cmpd="sng" algn="ctr">
          <a:solidFill>
            <a:srgbClr val="4F81BD">
              <a:shade val="50000"/>
            </a:srgbClr>
          </a:solidFill>
          <a:prstDash val="solid"/>
        </a:ln>
        <a:effectLst xmlns:a="http://schemas.openxmlformats.org/drawingml/2006/mai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a:lstStyle xmlns:a="http://schemas.openxmlformats.org/drawingml/2006/main">
          <a:lvl1pPr marL="0" indent="0">
            <a:defRPr sz="1100">
              <a:solidFill>
                <a:sysClr val="window" lastClr="FFFFFF"/>
              </a:solidFill>
              <a:latin typeface="Calibri"/>
            </a:defRPr>
          </a:lvl1pPr>
          <a:lvl2pPr marL="457200" indent="0">
            <a:defRPr sz="1100">
              <a:solidFill>
                <a:sysClr val="window" lastClr="FFFFFF"/>
              </a:solidFill>
              <a:latin typeface="Calibri"/>
            </a:defRPr>
          </a:lvl2pPr>
          <a:lvl3pPr marL="914400" indent="0">
            <a:defRPr sz="1100">
              <a:solidFill>
                <a:sysClr val="window" lastClr="FFFFFF"/>
              </a:solidFill>
              <a:latin typeface="Calibri"/>
            </a:defRPr>
          </a:lvl3pPr>
          <a:lvl4pPr marL="1371600" indent="0">
            <a:defRPr sz="1100">
              <a:solidFill>
                <a:sysClr val="window" lastClr="FFFFFF"/>
              </a:solidFill>
              <a:latin typeface="Calibri"/>
            </a:defRPr>
          </a:lvl4pPr>
          <a:lvl5pPr marL="1828800" indent="0">
            <a:defRPr sz="1100">
              <a:solidFill>
                <a:sysClr val="window" lastClr="FFFFFF"/>
              </a:solidFill>
              <a:latin typeface="Calibri"/>
            </a:defRPr>
          </a:lvl5pPr>
          <a:lvl6pPr marL="2286000" indent="0">
            <a:defRPr sz="1100">
              <a:solidFill>
                <a:sysClr val="window" lastClr="FFFFFF"/>
              </a:solidFill>
              <a:latin typeface="Calibri"/>
            </a:defRPr>
          </a:lvl6pPr>
          <a:lvl7pPr marL="2743200" indent="0">
            <a:defRPr sz="1100">
              <a:solidFill>
                <a:sysClr val="window" lastClr="FFFFFF"/>
              </a:solidFill>
              <a:latin typeface="Calibri"/>
            </a:defRPr>
          </a:lvl7pPr>
          <a:lvl8pPr marL="3200400" indent="0">
            <a:defRPr sz="1100">
              <a:solidFill>
                <a:sysClr val="window" lastClr="FFFFFF"/>
              </a:solidFill>
              <a:latin typeface="Calibri"/>
            </a:defRPr>
          </a:lvl8pPr>
          <a:lvl9pPr marL="3657600" indent="0">
            <a:defRPr sz="1100">
              <a:solidFill>
                <a:sysClr val="window" lastClr="FFFFFF"/>
              </a:solidFill>
              <a:latin typeface="Calibri"/>
            </a:defRPr>
          </a:lvl9pPr>
        </a:lstStyle>
        <a:p xmlns:a="http://schemas.openxmlformats.org/drawingml/2006/main">
          <a:pPr algn="ctr"/>
          <a:endParaRPr lang="en-US" sz="1400" b="1" dirty="0" smtClean="0">
            <a:solidFill>
              <a:schemeClr val="bg1"/>
            </a:solidFill>
            <a:latin typeface="Arial Black" pitchFamily="34" charset="0"/>
          </a:endParaRPr>
        </a:p>
        <a:p xmlns:a="http://schemas.openxmlformats.org/drawingml/2006/main">
          <a:pPr algn="ctr"/>
          <a:r>
            <a:rPr lang="en-US" sz="1400" b="1" dirty="0" smtClean="0">
              <a:solidFill>
                <a:schemeClr val="bg1"/>
              </a:solidFill>
              <a:latin typeface="Arial Black" pitchFamily="34" charset="0"/>
            </a:rPr>
            <a:t>RACISM</a:t>
          </a:r>
          <a:endParaRPr lang="en-US" sz="1400" b="1" dirty="0">
            <a:solidFill>
              <a:schemeClr val="bg1"/>
            </a:solidFill>
            <a:latin typeface="Arial Black" pitchFamily="34" charset="0"/>
          </a:endParaRPr>
        </a:p>
      </cdr:txBody>
    </cdr:sp>
  </cdr:relSizeAnchor>
  <cdr:relSizeAnchor xmlns:cdr="http://schemas.openxmlformats.org/drawingml/2006/chartDrawing">
    <cdr:from>
      <cdr:x>0.0499</cdr:x>
      <cdr:y>0.67674</cdr:y>
    </cdr:from>
    <cdr:to>
      <cdr:x>0.14153</cdr:x>
      <cdr:y>0.99809</cdr:y>
    </cdr:to>
    <cdr:sp macro="" textlink="">
      <cdr:nvSpPr>
        <cdr:cNvPr id="11" name="Down Arrow Callout 10"/>
        <cdr:cNvSpPr/>
      </cdr:nvSpPr>
      <cdr:spPr>
        <a:xfrm xmlns:a="http://schemas.openxmlformats.org/drawingml/2006/main" rot="13690528">
          <a:off x="-84416" y="4444686"/>
          <a:ext cx="1861002" cy="809936"/>
        </a:xfrm>
        <a:prstGeom xmlns:a="http://schemas.openxmlformats.org/drawingml/2006/main" prst="downArrowCallout">
          <a:avLst/>
        </a:prstGeom>
        <a:solidFill xmlns:a="http://schemas.openxmlformats.org/drawingml/2006/main">
          <a:schemeClr val="accent3"/>
        </a:solidFill>
        <a:ln xmlns:a="http://schemas.openxmlformats.org/drawingml/2006/main" w="25400" cap="flat" cmpd="sng" algn="ctr">
          <a:solidFill>
            <a:srgbClr val="4F81BD">
              <a:shade val="50000"/>
            </a:srgbClr>
          </a:solidFill>
          <a:prstDash val="solid"/>
        </a:ln>
        <a:effectLst xmlns:a="http://schemas.openxmlformats.org/drawingml/2006/mai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a:lstStyle xmlns:a="http://schemas.openxmlformats.org/drawingml/2006/main">
          <a:lvl1pPr marL="0" indent="0">
            <a:defRPr sz="1100">
              <a:solidFill>
                <a:sysClr val="window" lastClr="FFFFFF"/>
              </a:solidFill>
              <a:latin typeface="Calibri"/>
            </a:defRPr>
          </a:lvl1pPr>
          <a:lvl2pPr marL="457200" indent="0">
            <a:defRPr sz="1100">
              <a:solidFill>
                <a:sysClr val="window" lastClr="FFFFFF"/>
              </a:solidFill>
              <a:latin typeface="Calibri"/>
            </a:defRPr>
          </a:lvl2pPr>
          <a:lvl3pPr marL="914400" indent="0">
            <a:defRPr sz="1100">
              <a:solidFill>
                <a:sysClr val="window" lastClr="FFFFFF"/>
              </a:solidFill>
              <a:latin typeface="Calibri"/>
            </a:defRPr>
          </a:lvl3pPr>
          <a:lvl4pPr marL="1371600" indent="0">
            <a:defRPr sz="1100">
              <a:solidFill>
                <a:sysClr val="window" lastClr="FFFFFF"/>
              </a:solidFill>
              <a:latin typeface="Calibri"/>
            </a:defRPr>
          </a:lvl4pPr>
          <a:lvl5pPr marL="1828800" indent="0">
            <a:defRPr sz="1100">
              <a:solidFill>
                <a:sysClr val="window" lastClr="FFFFFF"/>
              </a:solidFill>
              <a:latin typeface="Calibri"/>
            </a:defRPr>
          </a:lvl5pPr>
          <a:lvl6pPr marL="2286000" indent="0">
            <a:defRPr sz="1100">
              <a:solidFill>
                <a:sysClr val="window" lastClr="FFFFFF"/>
              </a:solidFill>
              <a:latin typeface="Calibri"/>
            </a:defRPr>
          </a:lvl6pPr>
          <a:lvl7pPr marL="2743200" indent="0">
            <a:defRPr sz="1100">
              <a:solidFill>
                <a:sysClr val="window" lastClr="FFFFFF"/>
              </a:solidFill>
              <a:latin typeface="Calibri"/>
            </a:defRPr>
          </a:lvl7pPr>
          <a:lvl8pPr marL="3200400" indent="0">
            <a:defRPr sz="1100">
              <a:solidFill>
                <a:sysClr val="window" lastClr="FFFFFF"/>
              </a:solidFill>
              <a:latin typeface="Calibri"/>
            </a:defRPr>
          </a:lvl8pPr>
          <a:lvl9pPr marL="3657600" indent="0">
            <a:defRPr sz="1100">
              <a:solidFill>
                <a:sysClr val="window" lastClr="FFFFFF"/>
              </a:solidFill>
              <a:latin typeface="Calibri"/>
            </a:defRPr>
          </a:lvl9pPr>
        </a:lstStyle>
        <a:p xmlns:a="http://schemas.openxmlformats.org/drawingml/2006/main">
          <a:pPr algn="ctr"/>
          <a:endParaRPr lang="en-US" sz="1400" b="1" dirty="0" smtClean="0">
            <a:latin typeface="Arial Black" pitchFamily="34" charset="0"/>
          </a:endParaRPr>
        </a:p>
        <a:p xmlns:a="http://schemas.openxmlformats.org/drawingml/2006/main">
          <a:pPr algn="ctr"/>
          <a:r>
            <a:rPr lang="en-US" sz="1400" b="1" dirty="0" smtClean="0">
              <a:solidFill>
                <a:schemeClr val="bg1"/>
              </a:solidFill>
              <a:latin typeface="Arial Black" pitchFamily="34" charset="0"/>
            </a:rPr>
            <a:t>CLASSISM</a:t>
          </a:r>
          <a:endParaRPr lang="en-US" sz="1400" b="1" dirty="0">
            <a:solidFill>
              <a:schemeClr val="bg1"/>
            </a:solidFill>
            <a:latin typeface="Arial Black" pitchFamily="34" charset="0"/>
          </a:endParaRPr>
        </a:p>
      </cdr:txBody>
    </cdr:sp>
  </cdr:relSizeAnchor>
  <cdr:relSizeAnchor xmlns:cdr="http://schemas.openxmlformats.org/drawingml/2006/chartDrawing">
    <cdr:from>
      <cdr:x>0.47255</cdr:x>
      <cdr:y>0.68712</cdr:y>
    </cdr:from>
    <cdr:to>
      <cdr:x>0.56105</cdr:x>
      <cdr:y>0.99926</cdr:y>
    </cdr:to>
    <cdr:sp macro="" textlink="">
      <cdr:nvSpPr>
        <cdr:cNvPr id="12" name="Down Arrow Callout 11"/>
        <cdr:cNvSpPr/>
      </cdr:nvSpPr>
      <cdr:spPr>
        <a:xfrm xmlns:a="http://schemas.openxmlformats.org/drawingml/2006/main" rot="8051867">
          <a:off x="3664282" y="4491931"/>
          <a:ext cx="1807666" cy="782269"/>
        </a:xfrm>
        <a:prstGeom xmlns:a="http://schemas.openxmlformats.org/drawingml/2006/main" prst="downArrowCallout">
          <a:avLst/>
        </a:prstGeom>
        <a:solidFill xmlns:a="http://schemas.openxmlformats.org/drawingml/2006/main">
          <a:schemeClr val="accent6"/>
        </a:solidFill>
        <a:ln xmlns:a="http://schemas.openxmlformats.org/drawingml/2006/main" w="25400" cap="flat" cmpd="sng" algn="ctr">
          <a:solidFill>
            <a:srgbClr val="4F81BD">
              <a:shade val="50000"/>
            </a:srgbClr>
          </a:solidFill>
          <a:prstDash val="solid"/>
        </a:ln>
        <a:effectLst xmlns:a="http://schemas.openxmlformats.org/drawingml/2006/mai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horz" anchor="ctr"/>
        <a:lstStyle xmlns:a="http://schemas.openxmlformats.org/drawingml/2006/main">
          <a:lvl1pPr marL="0" indent="0">
            <a:defRPr sz="1100">
              <a:solidFill>
                <a:sysClr val="window" lastClr="FFFFFF"/>
              </a:solidFill>
              <a:latin typeface="Calibri"/>
            </a:defRPr>
          </a:lvl1pPr>
          <a:lvl2pPr marL="457200" indent="0">
            <a:defRPr sz="1100">
              <a:solidFill>
                <a:sysClr val="window" lastClr="FFFFFF"/>
              </a:solidFill>
              <a:latin typeface="Calibri"/>
            </a:defRPr>
          </a:lvl2pPr>
          <a:lvl3pPr marL="914400" indent="0">
            <a:defRPr sz="1100">
              <a:solidFill>
                <a:sysClr val="window" lastClr="FFFFFF"/>
              </a:solidFill>
              <a:latin typeface="Calibri"/>
            </a:defRPr>
          </a:lvl3pPr>
          <a:lvl4pPr marL="1371600" indent="0">
            <a:defRPr sz="1100">
              <a:solidFill>
                <a:sysClr val="window" lastClr="FFFFFF"/>
              </a:solidFill>
              <a:latin typeface="Calibri"/>
            </a:defRPr>
          </a:lvl4pPr>
          <a:lvl5pPr marL="1828800" indent="0">
            <a:defRPr sz="1100">
              <a:solidFill>
                <a:sysClr val="window" lastClr="FFFFFF"/>
              </a:solidFill>
              <a:latin typeface="Calibri"/>
            </a:defRPr>
          </a:lvl5pPr>
          <a:lvl6pPr marL="2286000" indent="0">
            <a:defRPr sz="1100">
              <a:solidFill>
                <a:sysClr val="window" lastClr="FFFFFF"/>
              </a:solidFill>
              <a:latin typeface="Calibri"/>
            </a:defRPr>
          </a:lvl6pPr>
          <a:lvl7pPr marL="2743200" indent="0">
            <a:defRPr sz="1100">
              <a:solidFill>
                <a:sysClr val="window" lastClr="FFFFFF"/>
              </a:solidFill>
              <a:latin typeface="Calibri"/>
            </a:defRPr>
          </a:lvl7pPr>
          <a:lvl8pPr marL="3200400" indent="0">
            <a:defRPr sz="1100">
              <a:solidFill>
                <a:sysClr val="window" lastClr="FFFFFF"/>
              </a:solidFill>
              <a:latin typeface="Calibri"/>
            </a:defRPr>
          </a:lvl8pPr>
          <a:lvl9pPr marL="3657600" indent="0">
            <a:defRPr sz="1100">
              <a:solidFill>
                <a:sysClr val="window" lastClr="FFFFFF"/>
              </a:solidFill>
              <a:latin typeface="Calibri"/>
            </a:defRPr>
          </a:lvl9pPr>
        </a:lstStyle>
        <a:p xmlns:a="http://schemas.openxmlformats.org/drawingml/2006/main">
          <a:pPr algn="ctr"/>
          <a:endParaRPr lang="en-US" sz="1400" b="1" dirty="0" smtClean="0">
            <a:latin typeface="Arial Black" pitchFamily="34" charset="0"/>
          </a:endParaRPr>
        </a:p>
        <a:p xmlns:a="http://schemas.openxmlformats.org/drawingml/2006/main">
          <a:pPr algn="ctr"/>
          <a:r>
            <a:rPr lang="en-US" sz="1400" b="1" dirty="0" smtClean="0">
              <a:solidFill>
                <a:schemeClr val="bg1"/>
              </a:solidFill>
              <a:latin typeface="Arial Black" pitchFamily="34" charset="0"/>
            </a:rPr>
            <a:t>SEXISM</a:t>
          </a:r>
          <a:endParaRPr lang="en-US" sz="1400" b="1" dirty="0">
            <a:solidFill>
              <a:schemeClr val="bg1"/>
            </a:solidFill>
            <a:latin typeface="Arial Black" pitchFamily="34" charset="0"/>
          </a:endParaRP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1963"/>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61963"/>
          </a:xfrm>
          <a:prstGeom prst="rect">
            <a:avLst/>
          </a:prstGeom>
        </p:spPr>
        <p:txBody>
          <a:bodyPr vert="horz" lIns="91440" tIns="45720" rIns="91440" bIns="45720" rtlCol="0"/>
          <a:lstStyle>
            <a:lvl1pPr algn="r">
              <a:defRPr sz="1200"/>
            </a:lvl1pPr>
          </a:lstStyle>
          <a:p>
            <a:fld id="{7D7FCED8-5058-49CF-8F4C-E7CF6E1B0F81}" type="datetimeFigureOut">
              <a:rPr lang="en-US" smtClean="0"/>
              <a:pPr/>
              <a:t>12/7/2014</a:t>
            </a:fld>
            <a:endParaRPr lang="en-US"/>
          </a:p>
        </p:txBody>
      </p:sp>
      <p:sp>
        <p:nvSpPr>
          <p:cNvPr id="4" name="Footer Placeholder 3"/>
          <p:cNvSpPr>
            <a:spLocks noGrp="1"/>
          </p:cNvSpPr>
          <p:nvPr>
            <p:ph type="ftr" sz="quarter" idx="2"/>
          </p:nvPr>
        </p:nvSpPr>
        <p:spPr>
          <a:xfrm>
            <a:off x="0" y="8775701"/>
            <a:ext cx="2971800" cy="461963"/>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775701"/>
            <a:ext cx="2971800" cy="461963"/>
          </a:xfrm>
          <a:prstGeom prst="rect">
            <a:avLst/>
          </a:prstGeom>
        </p:spPr>
        <p:txBody>
          <a:bodyPr vert="horz" lIns="91440" tIns="45720" rIns="91440" bIns="45720" rtlCol="0" anchor="b"/>
          <a:lstStyle>
            <a:lvl1pPr algn="r">
              <a:defRPr sz="1200"/>
            </a:lvl1pPr>
          </a:lstStyle>
          <a:p>
            <a:fld id="{639E9F46-50E8-4DBF-B4E4-DDAFC785115E}" type="slidenum">
              <a:rPr lang="en-US" smtClean="0"/>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2"/>
            <a:ext cx="2971800" cy="461962"/>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2"/>
            <a:ext cx="2971800" cy="461962"/>
          </a:xfrm>
          <a:prstGeom prst="rect">
            <a:avLst/>
          </a:prstGeom>
        </p:spPr>
        <p:txBody>
          <a:bodyPr vert="horz" lIns="91440" tIns="45720" rIns="91440" bIns="45720" rtlCol="0"/>
          <a:lstStyle>
            <a:lvl1pPr algn="r">
              <a:defRPr sz="1200"/>
            </a:lvl1pPr>
          </a:lstStyle>
          <a:p>
            <a:fld id="{DD9DC357-A283-4B32-BF2F-CD245BA7E633}" type="datetimeFigureOut">
              <a:rPr lang="en-US" smtClean="0"/>
              <a:pPr/>
              <a:t>12/7/2014</a:t>
            </a:fld>
            <a:endParaRPr lang="en-US"/>
          </a:p>
        </p:txBody>
      </p:sp>
      <p:sp>
        <p:nvSpPr>
          <p:cNvPr id="4" name="Slide Image Placeholder 3"/>
          <p:cNvSpPr>
            <a:spLocks noGrp="1" noRot="1" noChangeAspect="1"/>
          </p:cNvSpPr>
          <p:nvPr>
            <p:ph type="sldImg" idx="2"/>
          </p:nvPr>
        </p:nvSpPr>
        <p:spPr>
          <a:xfrm>
            <a:off x="1119188" y="692150"/>
            <a:ext cx="4619625" cy="3465513"/>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88644"/>
            <a:ext cx="5486400" cy="415766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775684"/>
            <a:ext cx="2971800" cy="461962"/>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775684"/>
            <a:ext cx="2971800" cy="461962"/>
          </a:xfrm>
          <a:prstGeom prst="rect">
            <a:avLst/>
          </a:prstGeom>
        </p:spPr>
        <p:txBody>
          <a:bodyPr vert="horz" lIns="91440" tIns="45720" rIns="91440" bIns="45720" rtlCol="0" anchor="b"/>
          <a:lstStyle>
            <a:lvl1pPr algn="r">
              <a:defRPr sz="1200"/>
            </a:lvl1pPr>
          </a:lstStyle>
          <a:p>
            <a:fld id="{C3340E81-67C5-45EB-AD44-5B52D4BA4F3A}" type="slidenum">
              <a:rPr lang="en-US" smtClean="0"/>
              <a:pPr/>
              <a:t>‹#›</a:t>
            </a:fld>
            <a:endParaRPr lang="en-US"/>
          </a:p>
        </p:txBody>
      </p:sp>
    </p:spTree>
    <p:extLst>
      <p:ext uri="{BB962C8B-B14F-4D97-AF65-F5344CB8AC3E}">
        <p14:creationId xmlns:p14="http://schemas.microsoft.com/office/powerpoint/2010/main" xmlns="" val="53475932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latin typeface="+mn-lt"/>
                <a:ea typeface="+mn-ea"/>
                <a:cs typeface="+mn-cs"/>
              </a:rPr>
              <a:t>Welcome everyone! I’m </a:t>
            </a:r>
            <a:r>
              <a:rPr lang="en-US" sz="1200" kern="1200" baseline="0" dirty="0" smtClean="0">
                <a:solidFill>
                  <a:schemeClr val="tx1"/>
                </a:solidFill>
                <a:latin typeface="+mn-lt"/>
                <a:ea typeface="+mn-ea"/>
                <a:cs typeface="+mn-cs"/>
              </a:rPr>
              <a:t>Marsha McMurray-Avila, the Coordinator for the Bernalillo County Community Health Council and the Chair of the NM Alliance of Health Councils. I am also coordinating a project for the New Mexico Public Health Association with funding recently received from the American Public Health Association to share information on the Health in All Policies approach as a way to move us toward healthy policies in our state that address the social determinants of health and health equity. </a:t>
            </a:r>
            <a:br>
              <a:rPr lang="en-US" sz="1200" kern="1200" baseline="0" dirty="0" smtClean="0">
                <a:solidFill>
                  <a:schemeClr val="tx1"/>
                </a:solidFill>
                <a:latin typeface="+mn-lt"/>
                <a:ea typeface="+mn-ea"/>
                <a:cs typeface="+mn-cs"/>
              </a:rPr>
            </a:br>
            <a:r>
              <a:rPr lang="en-US" sz="1200" kern="1200" baseline="0" dirty="0" smtClean="0">
                <a:solidFill>
                  <a:schemeClr val="tx1"/>
                </a:solidFill>
                <a:latin typeface="+mn-lt"/>
                <a:ea typeface="+mn-ea"/>
                <a:cs typeface="+mn-cs"/>
              </a:rPr>
              <a:t/>
            </a:r>
            <a:br>
              <a:rPr lang="en-US" sz="1200" kern="1200" baseline="0" dirty="0" smtClean="0">
                <a:solidFill>
                  <a:schemeClr val="tx1"/>
                </a:solidFill>
                <a:latin typeface="+mn-lt"/>
                <a:ea typeface="+mn-ea"/>
                <a:cs typeface="+mn-cs"/>
              </a:rPr>
            </a:br>
            <a:r>
              <a:rPr lang="en-US" sz="1200" kern="1200" baseline="0" dirty="0" smtClean="0">
                <a:solidFill>
                  <a:schemeClr val="tx1"/>
                </a:solidFill>
                <a:latin typeface="+mn-lt"/>
                <a:ea typeface="+mn-ea"/>
                <a:cs typeface="+mn-cs"/>
              </a:rPr>
              <a:t>Our planning committee includes multiple partners:  NMPHA, the NM Alliance of Health Councils, individual health councils in Bernalillo and Torrance Counties, Place Matters chapters in Bernalillo, Dona Ana and McKinley Counties, the NM Department of Health, the NM Health Equity Partnership, the Bernalillo County Office of Health &amp; Social Services Health Promotion Team, the NM Chronic Disease Prevention Council and others. </a:t>
            </a:r>
          </a:p>
          <a:p>
            <a:r>
              <a:rPr lang="en-US" sz="1200" kern="1200" baseline="0" dirty="0" smtClean="0">
                <a:solidFill>
                  <a:schemeClr val="tx1"/>
                </a:solidFill>
                <a:latin typeface="+mn-lt"/>
                <a:ea typeface="+mn-ea"/>
                <a:cs typeface="+mn-cs"/>
              </a:rPr>
              <a:t/>
            </a:r>
            <a:br>
              <a:rPr lang="en-US" sz="1200" kern="1200" baseline="0" dirty="0" smtClean="0">
                <a:solidFill>
                  <a:schemeClr val="tx1"/>
                </a:solidFill>
                <a:latin typeface="+mn-lt"/>
                <a:ea typeface="+mn-ea"/>
                <a:cs typeface="+mn-cs"/>
              </a:rPr>
            </a:br>
            <a:endParaRPr lang="en-US" dirty="0"/>
          </a:p>
        </p:txBody>
      </p:sp>
      <p:sp>
        <p:nvSpPr>
          <p:cNvPr id="4" name="Slide Number Placeholder 3"/>
          <p:cNvSpPr>
            <a:spLocks noGrp="1"/>
          </p:cNvSpPr>
          <p:nvPr>
            <p:ph type="sldNum" sz="quarter" idx="10"/>
          </p:nvPr>
        </p:nvSpPr>
        <p:spPr/>
        <p:txBody>
          <a:bodyPr/>
          <a:lstStyle/>
          <a:p>
            <a:fld id="{C3340E81-67C5-45EB-AD44-5B52D4BA4F3A}" type="slidenum">
              <a:rPr lang="en-US" smtClean="0"/>
              <a:pPr/>
              <a:t>1</a:t>
            </a:fld>
            <a:endParaRPr lang="en-US"/>
          </a:p>
        </p:txBody>
      </p:sp>
    </p:spTree>
    <p:extLst>
      <p:ext uri="{BB962C8B-B14F-4D97-AF65-F5344CB8AC3E}">
        <p14:creationId xmlns:p14="http://schemas.microsoft.com/office/powerpoint/2010/main" xmlns="" val="66764606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lgn="l">
              <a:buFont typeface="Arial" pitchFamily="34" charset="0"/>
              <a:buNone/>
            </a:pPr>
            <a:r>
              <a:rPr lang="en-US" dirty="0" smtClean="0"/>
              <a:t>So once you begin seeing health</a:t>
            </a:r>
            <a:r>
              <a:rPr lang="en-US" baseline="0" dirty="0" smtClean="0"/>
              <a:t> more broadly from a SDOH perspective, you realize that </a:t>
            </a:r>
            <a:r>
              <a:rPr lang="en-US" baseline="0" dirty="0" smtClean="0"/>
              <a:t>policies in any of these sectors are health policy. What might be some examples of these? (Mention those below if not offered by participants.)</a:t>
            </a:r>
            <a:endParaRPr lang="en-US" dirty="0" smtClean="0"/>
          </a:p>
          <a:p>
            <a:pPr algn="l">
              <a:buFont typeface="Arial" pitchFamily="34" charset="0"/>
              <a:buChar char="•"/>
            </a:pPr>
            <a:endParaRPr lang="en-US" dirty="0" smtClean="0"/>
          </a:p>
          <a:p>
            <a:pPr algn="l">
              <a:buFont typeface="Arial" pitchFamily="34" charset="0"/>
              <a:buChar char="•"/>
            </a:pPr>
            <a:r>
              <a:rPr lang="en-US" dirty="0" smtClean="0"/>
              <a:t>Tax policy is health policy – when Earned Income Tax Credits help lift</a:t>
            </a:r>
            <a:r>
              <a:rPr lang="en-US" baseline="0" dirty="0" smtClean="0"/>
              <a:t> a family out of poverty, allowing that extra money towards safe housing or education or healthier food</a:t>
            </a:r>
            <a:endParaRPr lang="en-US" dirty="0" smtClean="0"/>
          </a:p>
          <a:p>
            <a:pPr algn="l">
              <a:buFont typeface="Arial" pitchFamily="34" charset="0"/>
              <a:buChar char="•"/>
            </a:pPr>
            <a:r>
              <a:rPr lang="en-US" dirty="0" smtClean="0"/>
              <a:t> Agricultural policy is health policy – when growing</a:t>
            </a:r>
            <a:r>
              <a:rPr lang="en-US" baseline="0" dirty="0" smtClean="0"/>
              <a:t> healthy food is subsidized or when small organic farmers are linked to providing food for schools or businesses</a:t>
            </a:r>
            <a:endParaRPr lang="en-US" dirty="0" smtClean="0"/>
          </a:p>
          <a:p>
            <a:pPr algn="l">
              <a:buFont typeface="Arial" pitchFamily="34" charset="0"/>
              <a:buChar char="•"/>
            </a:pPr>
            <a:r>
              <a:rPr lang="en-US" dirty="0" smtClean="0"/>
              <a:t> Economic development policy is health policy – when jobs are created that provide a living wage so that families can</a:t>
            </a:r>
            <a:r>
              <a:rPr lang="en-US" baseline="0" dirty="0" smtClean="0"/>
              <a:t> afford to make healthier choices in what they eat, where they live, providing safe quality childcare, etc.</a:t>
            </a:r>
            <a:endParaRPr lang="en-US" dirty="0" smtClean="0"/>
          </a:p>
          <a:p>
            <a:pPr algn="l">
              <a:buFont typeface="Arial" pitchFamily="34" charset="0"/>
              <a:buChar char="•"/>
            </a:pPr>
            <a:r>
              <a:rPr lang="en-US" dirty="0" smtClean="0"/>
              <a:t> Criminal justice policy is health policy – decriminalization</a:t>
            </a:r>
            <a:r>
              <a:rPr lang="en-US" baseline="0" dirty="0" smtClean="0"/>
              <a:t> of drug use or offering treatment </a:t>
            </a:r>
            <a:r>
              <a:rPr lang="en-US" dirty="0" smtClean="0"/>
              <a:t>as an alternative to incarceration for people suffering from addictions who commit non-violent</a:t>
            </a:r>
            <a:r>
              <a:rPr lang="en-US" baseline="0" dirty="0" smtClean="0"/>
              <a:t> crimes have an enormous impact not only on the health of the individual and the chances for a better healthier life in the future, but also have a major impact on that individual’s family. Children of incarcerated parents do worse in school and have poorer physical and mental health outcomes.</a:t>
            </a:r>
            <a:endParaRPr lang="en-US" dirty="0" smtClean="0"/>
          </a:p>
          <a:p>
            <a:endParaRPr lang="en-US" dirty="0"/>
          </a:p>
        </p:txBody>
      </p:sp>
      <p:sp>
        <p:nvSpPr>
          <p:cNvPr id="4" name="Slide Number Placeholder 3"/>
          <p:cNvSpPr>
            <a:spLocks noGrp="1"/>
          </p:cNvSpPr>
          <p:nvPr>
            <p:ph type="sldNum" sz="quarter" idx="10"/>
          </p:nvPr>
        </p:nvSpPr>
        <p:spPr/>
        <p:txBody>
          <a:bodyPr/>
          <a:lstStyle/>
          <a:p>
            <a:fld id="{C3340E81-67C5-45EB-AD44-5B52D4BA4F3A}" type="slidenum">
              <a:rPr lang="en-US" smtClean="0"/>
              <a:pPr/>
              <a:t>11</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So in</a:t>
            </a:r>
            <a:r>
              <a:rPr lang="en-US" baseline="0" dirty="0" smtClean="0"/>
              <a:t> a world where the word “health” is often interpreted to mean “health care” this may all sound confusing. Perhaps these definitions might help. </a:t>
            </a:r>
          </a:p>
          <a:p>
            <a:r>
              <a:rPr lang="en-US" dirty="0" smtClean="0"/>
              <a:t/>
            </a:r>
            <a:br>
              <a:rPr lang="en-US" dirty="0" smtClean="0"/>
            </a:br>
            <a:r>
              <a:rPr lang="en-US" dirty="0" smtClean="0"/>
              <a:t>The World Health Organization</a:t>
            </a:r>
            <a:r>
              <a:rPr lang="en-US" baseline="0" dirty="0" smtClean="0"/>
              <a:t> defines health as</a:t>
            </a:r>
            <a:r>
              <a:rPr lang="en-US" dirty="0" smtClean="0"/>
              <a:t> “a state of complete physical, mental and social well-being and not merely the absence of disease or infirmity.” </a:t>
            </a:r>
          </a:p>
          <a:p>
            <a:r>
              <a:rPr lang="en-US" dirty="0" smtClean="0"/>
              <a:t/>
            </a:r>
            <a:br>
              <a:rPr lang="en-US" dirty="0" smtClean="0"/>
            </a:br>
            <a:r>
              <a:rPr lang="en-US" dirty="0" smtClean="0"/>
              <a:t>And the Institute</a:t>
            </a:r>
            <a:r>
              <a:rPr lang="en-US" baseline="0" dirty="0" smtClean="0"/>
              <a:t> of Medicine in 1988 declared that p</a:t>
            </a:r>
            <a:r>
              <a:rPr lang="en-US" dirty="0" smtClean="0"/>
              <a:t>ublic health is “what we as a society do to collectively assure the conditions in which people can be healthy.” </a:t>
            </a:r>
            <a:br>
              <a:rPr lang="en-US" dirty="0" smtClean="0"/>
            </a:br>
            <a:endParaRPr lang="en-US" dirty="0" smtClean="0"/>
          </a:p>
          <a:p>
            <a:r>
              <a:rPr lang="en-US" dirty="0" smtClean="0"/>
              <a:t>Those conditions are often described today as the places where we live, learn, work, and play, and the social, economic and political factors that affect us in those places.</a:t>
            </a:r>
          </a:p>
          <a:p>
            <a:endParaRPr lang="en-US" dirty="0"/>
          </a:p>
        </p:txBody>
      </p:sp>
      <p:sp>
        <p:nvSpPr>
          <p:cNvPr id="4" name="Slide Number Placeholder 3"/>
          <p:cNvSpPr>
            <a:spLocks noGrp="1"/>
          </p:cNvSpPr>
          <p:nvPr>
            <p:ph type="sldNum" sz="quarter" idx="10"/>
          </p:nvPr>
        </p:nvSpPr>
        <p:spPr/>
        <p:txBody>
          <a:bodyPr/>
          <a:lstStyle/>
          <a:p>
            <a:fld id="{C3340E81-67C5-45EB-AD44-5B52D4BA4F3A}" type="slidenum">
              <a:rPr lang="en-US" smtClean="0"/>
              <a:pPr/>
              <a:t>12</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In this slide from Tom </a:t>
            </a:r>
            <a:r>
              <a:rPr lang="en-US" dirty="0" err="1" smtClean="0"/>
              <a:t>Frieden</a:t>
            </a:r>
            <a:r>
              <a:rPr lang="en-US" dirty="0" smtClean="0"/>
              <a:t> of the CDC, you can see how the impact on the health of the entire population is greatly maximized by focusing on the bottom of the pyramid where we find the socioeconomic factors</a:t>
            </a:r>
            <a:r>
              <a:rPr lang="en-US" baseline="0" dirty="0" smtClean="0"/>
              <a:t> </a:t>
            </a:r>
            <a:r>
              <a:rPr lang="en-US" dirty="0" smtClean="0"/>
              <a:t>which represent those conditions we are working to improve. At the</a:t>
            </a:r>
            <a:r>
              <a:rPr lang="en-US" baseline="0" dirty="0" smtClean="0"/>
              <a:t> top are individual solutions that may help a few people, but do much less to change the overall health of the population. It is of note that clinical intervention, i.e., medical care, is near the top of the pyramid… much less impactful in creating a healthy society, but clearly the most costly of all efforts shown.</a:t>
            </a:r>
            <a:endParaRPr lang="en-US" dirty="0"/>
          </a:p>
        </p:txBody>
      </p:sp>
      <p:sp>
        <p:nvSpPr>
          <p:cNvPr id="4" name="Slide Number Placeholder 3"/>
          <p:cNvSpPr>
            <a:spLocks noGrp="1"/>
          </p:cNvSpPr>
          <p:nvPr>
            <p:ph type="sldNum" sz="quarter" idx="10"/>
          </p:nvPr>
        </p:nvSpPr>
        <p:spPr/>
        <p:txBody>
          <a:bodyPr/>
          <a:lstStyle/>
          <a:p>
            <a:fld id="{C3340E81-67C5-45EB-AD44-5B52D4BA4F3A}" type="slidenum">
              <a:rPr lang="en-US" smtClean="0"/>
              <a:pPr/>
              <a:t>13</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These</a:t>
            </a:r>
            <a:r>
              <a:rPr lang="en-US" baseline="0" dirty="0" smtClean="0"/>
              <a:t> statistics illustrate what we saw in the pyramid. </a:t>
            </a:r>
            <a:r>
              <a:rPr lang="en-US" dirty="0" smtClean="0"/>
              <a:t>If we address the root causes of poor health and start creating and implementing laws with the community’s health</a:t>
            </a:r>
            <a:r>
              <a:rPr lang="en-US" baseline="0" dirty="0" smtClean="0"/>
              <a:t> in mind, it could save New Mexico billions of dollars!</a:t>
            </a:r>
            <a:endParaRPr lang="en-US" dirty="0"/>
          </a:p>
        </p:txBody>
      </p:sp>
      <p:sp>
        <p:nvSpPr>
          <p:cNvPr id="4" name="Slide Number Placeholder 3"/>
          <p:cNvSpPr>
            <a:spLocks noGrp="1"/>
          </p:cNvSpPr>
          <p:nvPr>
            <p:ph type="sldNum" sz="quarter" idx="10"/>
          </p:nvPr>
        </p:nvSpPr>
        <p:spPr/>
        <p:txBody>
          <a:bodyPr/>
          <a:lstStyle/>
          <a:p>
            <a:fld id="{3FEB200F-4E89-4675-9CFC-65EBD8C53C1E}" type="slidenum">
              <a:rPr lang="en-US" smtClean="0"/>
              <a:pPr/>
              <a:t>14</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And since real</a:t>
            </a:r>
            <a:r>
              <a:rPr lang="en-US" baseline="0" dirty="0" smtClean="0"/>
              <a:t> life does not usually divide itself neatly into pyramid charts, let’s add some context. </a:t>
            </a:r>
            <a:r>
              <a:rPr lang="en-US" dirty="0" smtClean="0"/>
              <a:t>We all know the challenges we face. They’re extremely complex and the solutions go way beyond our public health boundaries. These kinds of complex</a:t>
            </a:r>
            <a:r>
              <a:rPr lang="en-US" baseline="0" dirty="0" smtClean="0"/>
              <a:t> problems are also known as wicked problems or social messes. </a:t>
            </a:r>
            <a:endParaRPr lang="en-US" dirty="0"/>
          </a:p>
        </p:txBody>
      </p:sp>
      <p:sp>
        <p:nvSpPr>
          <p:cNvPr id="4" name="Slide Number Placeholder 3"/>
          <p:cNvSpPr>
            <a:spLocks noGrp="1"/>
          </p:cNvSpPr>
          <p:nvPr>
            <p:ph type="sldNum" sz="quarter" idx="10"/>
          </p:nvPr>
        </p:nvSpPr>
        <p:spPr/>
        <p:txBody>
          <a:bodyPr/>
          <a:lstStyle/>
          <a:p>
            <a:fld id="{C3340E81-67C5-45EB-AD44-5B52D4BA4F3A}" type="slidenum">
              <a:rPr lang="en-US" smtClean="0"/>
              <a:pPr/>
              <a:t>15</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Here you </a:t>
            </a:r>
            <a:r>
              <a:rPr lang="en-US" dirty="0" smtClean="0"/>
              <a:t>see a graphic</a:t>
            </a:r>
            <a:r>
              <a:rPr lang="en-US" baseline="0" dirty="0" smtClean="0"/>
              <a:t> look at why we call these social messes. I’m sure you can relate this to many of the problems you all deal with yourselves in your own work. First, there is no unique or “correct” view of the problem. There are many ideological, political and economic constraints. There are many possible intervention points or ways to solve the problem.  Frequently neither the issue nor the results is linear. The synergy of 1 + 2 may actually equal 7. And, of course, in trying to solve these wicked problems, there is great resistance to change. </a:t>
            </a:r>
            <a:endParaRPr lang="en-US" dirty="0"/>
          </a:p>
        </p:txBody>
      </p:sp>
      <p:sp>
        <p:nvSpPr>
          <p:cNvPr id="4" name="Slide Number Placeholder 3"/>
          <p:cNvSpPr>
            <a:spLocks noGrp="1"/>
          </p:cNvSpPr>
          <p:nvPr>
            <p:ph type="sldNum" sz="quarter" idx="10"/>
          </p:nvPr>
        </p:nvSpPr>
        <p:spPr/>
        <p:txBody>
          <a:bodyPr/>
          <a:lstStyle/>
          <a:p>
            <a:fld id="{C3340E81-67C5-45EB-AD44-5B52D4BA4F3A}" type="slidenum">
              <a:rPr lang="en-US" smtClean="0"/>
              <a:pPr/>
              <a:t>16</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So… this</a:t>
            </a:r>
            <a:r>
              <a:rPr lang="en-US" baseline="0" dirty="0" smtClean="0"/>
              <a:t> is </a:t>
            </a:r>
            <a:r>
              <a:rPr lang="en-US" dirty="0" smtClean="0"/>
              <a:t>a lot of words to describe some powerful concepts.</a:t>
            </a:r>
            <a:r>
              <a:rPr lang="en-US" baseline="0" dirty="0" smtClean="0"/>
              <a:t> But clearly, just talking about the social determinants of health or equity is not going to change health outcomes or make communities healthier or more equitable or clean up all these social messes and wicked problems. Here we see how Health in All Policies is a way to actually operationalize and put into practice this understanding of social determinants of health, recognizing that we need all the different sectors involved in this work that play a role in creating (or negatively impacting) health.</a:t>
            </a:r>
          </a:p>
          <a:p>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1" dirty="0" smtClean="0"/>
              <a:t>The primary definition</a:t>
            </a:r>
            <a:r>
              <a:rPr lang="en-US" b="1" baseline="0" dirty="0" smtClean="0"/>
              <a:t> of </a:t>
            </a:r>
            <a:r>
              <a:rPr lang="en-US" b="1" dirty="0" smtClean="0"/>
              <a:t>HiAP is a collaborative approach to improving the health of all people by incorporating health considerations into decision-making across sectors and policy areas.</a:t>
            </a:r>
          </a:p>
          <a:p>
            <a:r>
              <a:rPr lang="en-US" baseline="0" dirty="0" smtClean="0"/>
              <a:t/>
            </a:r>
            <a:br>
              <a:rPr lang="en-US" baseline="0" dirty="0" smtClean="0"/>
            </a:br>
            <a:r>
              <a:rPr lang="en-US" baseline="0" dirty="0" smtClean="0"/>
              <a:t>At its core this is an approach to addressing the social determinants of health we looked at before, that are the key drivers of health outcomes and health inequities.  </a:t>
            </a:r>
            <a:br>
              <a:rPr lang="en-US" baseline="0" dirty="0" smtClean="0"/>
            </a:br>
            <a:r>
              <a:rPr lang="en-US" baseline="0" dirty="0" smtClean="0"/>
              <a:t/>
            </a:r>
            <a:br>
              <a:rPr lang="en-US" baseline="0" dirty="0" smtClean="0"/>
            </a:br>
            <a:r>
              <a:rPr lang="en-US" baseline="0" dirty="0" smtClean="0"/>
              <a:t>It’s also important to note that HiAP is an approach, a process and a philosophy. It is not a fixed step-by-step methodology like Health Impact Assessments, which are one tool that can be used in this process. </a:t>
            </a:r>
          </a:p>
        </p:txBody>
      </p:sp>
      <p:sp>
        <p:nvSpPr>
          <p:cNvPr id="4" name="Slide Number Placeholder 3"/>
          <p:cNvSpPr>
            <a:spLocks noGrp="1"/>
          </p:cNvSpPr>
          <p:nvPr>
            <p:ph type="sldNum" sz="quarter" idx="10"/>
          </p:nvPr>
        </p:nvSpPr>
        <p:spPr/>
        <p:txBody>
          <a:bodyPr/>
          <a:lstStyle/>
          <a:p>
            <a:fld id="{C3340E81-67C5-45EB-AD44-5B52D4BA4F3A}" type="slidenum">
              <a:rPr lang="en-US" smtClean="0"/>
              <a:pPr/>
              <a:t>17</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Again, in summary, HiAP is an approach to get different sectors to collaborate on solving problems that affect our health by supporting</a:t>
            </a:r>
            <a:r>
              <a:rPr lang="en-US" baseline="0" dirty="0" smtClean="0"/>
              <a:t> healthy policies. </a:t>
            </a:r>
          </a:p>
          <a:p>
            <a:endParaRPr lang="en-US" baseline="0" dirty="0" smtClean="0"/>
          </a:p>
          <a:p>
            <a:r>
              <a:rPr lang="en-US" baseline="0" dirty="0" smtClean="0"/>
              <a:t>Here are the principles that must be included in HiAP work.</a:t>
            </a:r>
          </a:p>
          <a:p>
            <a:endParaRPr lang="en-US" baseline="0" dirty="0" smtClean="0"/>
          </a:p>
          <a:p>
            <a:pPr marL="514350" indent="-514350">
              <a:buFont typeface="+mj-lt"/>
              <a:buAutoNum type="arabicPeriod"/>
            </a:pPr>
            <a:r>
              <a:rPr lang="en-US" dirty="0" smtClean="0"/>
              <a:t>Promote health, equity and sustainability</a:t>
            </a:r>
          </a:p>
          <a:p>
            <a:pPr marL="514350" indent="-514350">
              <a:buFont typeface="+mj-lt"/>
              <a:buAutoNum type="arabicPeriod"/>
            </a:pPr>
            <a:r>
              <a:rPr lang="en-US" dirty="0" smtClean="0"/>
              <a:t>Support intersectoral collaboration</a:t>
            </a:r>
          </a:p>
          <a:p>
            <a:pPr marL="514350" indent="-514350">
              <a:buFont typeface="+mj-lt"/>
              <a:buAutoNum type="arabicPeriod"/>
            </a:pPr>
            <a:r>
              <a:rPr lang="en-US" dirty="0" smtClean="0"/>
              <a:t>Benefit multiple partners</a:t>
            </a:r>
          </a:p>
          <a:p>
            <a:pPr marL="514350" indent="-514350">
              <a:buFont typeface="+mj-lt"/>
              <a:buAutoNum type="arabicPeriod"/>
            </a:pPr>
            <a:r>
              <a:rPr lang="en-US" dirty="0" smtClean="0"/>
              <a:t>Engage stakeholders</a:t>
            </a:r>
          </a:p>
          <a:p>
            <a:pPr marL="514350" indent="-514350">
              <a:buFont typeface="+mj-lt"/>
              <a:buAutoNum type="arabicPeriod"/>
            </a:pPr>
            <a:r>
              <a:rPr lang="en-US" dirty="0" smtClean="0"/>
              <a:t>Create structural or procedural change</a:t>
            </a:r>
          </a:p>
          <a:p>
            <a:endParaRPr lang="en-US" dirty="0" smtClean="0"/>
          </a:p>
          <a:p>
            <a:r>
              <a:rPr lang="en-US" dirty="0" smtClean="0"/>
              <a:t>We’ll now go into each of these individually…</a:t>
            </a:r>
            <a:endParaRPr lang="en-US" dirty="0"/>
          </a:p>
        </p:txBody>
      </p:sp>
      <p:sp>
        <p:nvSpPr>
          <p:cNvPr id="4" name="Slide Number Placeholder 3"/>
          <p:cNvSpPr>
            <a:spLocks noGrp="1"/>
          </p:cNvSpPr>
          <p:nvPr>
            <p:ph type="sldNum" sz="quarter" idx="10"/>
          </p:nvPr>
        </p:nvSpPr>
        <p:spPr/>
        <p:txBody>
          <a:bodyPr/>
          <a:lstStyle/>
          <a:p>
            <a:fld id="{C3340E81-67C5-45EB-AD44-5B52D4BA4F3A}" type="slidenum">
              <a:rPr lang="en-US" smtClean="0"/>
              <a:pPr/>
              <a:t>18</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overall</a:t>
            </a:r>
            <a:r>
              <a:rPr lang="en-US" baseline="0" dirty="0" smtClean="0"/>
              <a:t> purpose or outcome is promotion of health, equity and sustainability. This can be done either at the level of individual policies, programs or processes (which is one of the places we use Health Impact Assessments) OR by embedding into the actual government decision-making processes so that healthy public policy becomes the normal way of doing business, with the promotion of equity in a central role.</a:t>
            </a:r>
            <a:endParaRPr lang="en-US" dirty="0"/>
          </a:p>
        </p:txBody>
      </p:sp>
      <p:sp>
        <p:nvSpPr>
          <p:cNvPr id="4" name="Slide Number Placeholder 3"/>
          <p:cNvSpPr>
            <a:spLocks noGrp="1"/>
          </p:cNvSpPr>
          <p:nvPr>
            <p:ph type="sldNum" sz="quarter" idx="10"/>
          </p:nvPr>
        </p:nvSpPr>
        <p:spPr/>
        <p:txBody>
          <a:bodyPr/>
          <a:lstStyle/>
          <a:p>
            <a:fld id="{C3340E81-67C5-45EB-AD44-5B52D4BA4F3A}" type="slidenum">
              <a:rPr lang="en-US" smtClean="0"/>
              <a:pPr/>
              <a:t>19</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Moving to #2 – This can clearly only be accomplished through collaboration across sectors… breaking down</a:t>
            </a:r>
            <a:r>
              <a:rPr lang="en-US" baseline="0" dirty="0" smtClean="0"/>
              <a:t> the silos and building new partnerships is key to this approach.</a:t>
            </a:r>
            <a:endParaRPr lang="en-US" dirty="0"/>
          </a:p>
        </p:txBody>
      </p:sp>
      <p:sp>
        <p:nvSpPr>
          <p:cNvPr id="4" name="Slide Number Placeholder 3"/>
          <p:cNvSpPr>
            <a:spLocks noGrp="1"/>
          </p:cNvSpPr>
          <p:nvPr>
            <p:ph type="sldNum" sz="quarter" idx="10"/>
          </p:nvPr>
        </p:nvSpPr>
        <p:spPr/>
        <p:txBody>
          <a:bodyPr/>
          <a:lstStyle/>
          <a:p>
            <a:fld id="{C3340E81-67C5-45EB-AD44-5B52D4BA4F3A}" type="slidenum">
              <a:rPr lang="en-US" smtClean="0"/>
              <a:pPr/>
              <a:t>20</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228600" indent="-228600">
              <a:buAutoNum type="arabicPeriod"/>
            </a:pPr>
            <a:endParaRPr lang="en-US" baseline="0" dirty="0" smtClean="0"/>
          </a:p>
          <a:p>
            <a:r>
              <a:rPr lang="en-US" sz="1050" kern="1200" baseline="0" dirty="0" smtClean="0">
                <a:solidFill>
                  <a:schemeClr val="tx1"/>
                </a:solidFill>
                <a:latin typeface="+mn-lt"/>
                <a:ea typeface="+mn-ea"/>
                <a:cs typeface="+mn-cs"/>
              </a:rPr>
              <a:t>What we want to provide in this workshop today is:</a:t>
            </a:r>
            <a:endParaRPr lang="en-US" sz="1050" kern="1200" dirty="0" smtClean="0">
              <a:solidFill>
                <a:schemeClr val="tx1"/>
              </a:solidFill>
              <a:latin typeface="+mn-lt"/>
              <a:ea typeface="+mn-ea"/>
              <a:cs typeface="+mn-cs"/>
            </a:endParaRPr>
          </a:p>
          <a:p>
            <a:pPr lvl="0"/>
            <a:endParaRPr lang="en-US" sz="1200" kern="1200" dirty="0" smtClean="0">
              <a:solidFill>
                <a:schemeClr val="tx1"/>
              </a:solidFill>
              <a:latin typeface="+mn-lt"/>
              <a:ea typeface="+mn-ea"/>
              <a:cs typeface="+mn-cs"/>
            </a:endParaRPr>
          </a:p>
          <a:p>
            <a:pPr marL="228600" indent="-228600">
              <a:buAutoNum type="arabicPeriod"/>
            </a:pPr>
            <a:r>
              <a:rPr lang="en-US" dirty="0" smtClean="0"/>
              <a:t>A quick review of the social determinants of health so that we’re all on the same page,</a:t>
            </a:r>
            <a:r>
              <a:rPr lang="en-US" baseline="0" dirty="0" smtClean="0"/>
              <a:t> followed by a description of HiAP so that you can see how it is an approach that helps us to actually operationalize our understanding of SDOH.  </a:t>
            </a:r>
          </a:p>
          <a:p>
            <a:pPr marL="228600" indent="-228600">
              <a:buAutoNum type="arabicPeriod"/>
            </a:pPr>
            <a:r>
              <a:rPr lang="en-US" baseline="0" dirty="0" smtClean="0"/>
              <a:t>We’ll also take a look at some tools we’re putting into our toolkit.</a:t>
            </a:r>
          </a:p>
          <a:p>
            <a:pPr marL="228600" indent="-228600">
              <a:buAutoNum type="arabicPeriod"/>
            </a:pPr>
            <a:r>
              <a:rPr lang="en-US" baseline="0" dirty="0" smtClean="0"/>
              <a:t>And then we’ll give your teams the chance to practice with your choice of a couple of tools. </a:t>
            </a:r>
          </a:p>
        </p:txBody>
      </p:sp>
      <p:sp>
        <p:nvSpPr>
          <p:cNvPr id="4" name="Slide Number Placeholder 3"/>
          <p:cNvSpPr>
            <a:spLocks noGrp="1"/>
          </p:cNvSpPr>
          <p:nvPr>
            <p:ph type="sldNum" sz="quarter" idx="10"/>
          </p:nvPr>
        </p:nvSpPr>
        <p:spPr/>
        <p:txBody>
          <a:bodyPr/>
          <a:lstStyle/>
          <a:p>
            <a:fld id="{C3340E81-67C5-45EB-AD44-5B52D4BA4F3A}" type="slidenum">
              <a:rPr lang="en-US" smtClean="0"/>
              <a:pPr/>
              <a:t>2</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An additional word on silos here…  Think about those sectors that are not typically considered as health sectors and the role that they play in shaping the economic,</a:t>
            </a:r>
            <a:r>
              <a:rPr lang="en-US" baseline="0" dirty="0" smtClean="0"/>
              <a:t> physical, social and service environments in which people live, for example land use planning, education, transportation, economic development. We clearly cannot promote health and equity without getting past this silo mentality and working together. </a:t>
            </a:r>
            <a:endParaRPr lang="en-US" dirty="0"/>
          </a:p>
        </p:txBody>
      </p:sp>
      <p:sp>
        <p:nvSpPr>
          <p:cNvPr id="4" name="Slide Number Placeholder 3"/>
          <p:cNvSpPr>
            <a:spLocks noGrp="1"/>
          </p:cNvSpPr>
          <p:nvPr>
            <p:ph type="sldNum" sz="quarter" idx="10"/>
          </p:nvPr>
        </p:nvSpPr>
        <p:spPr/>
        <p:txBody>
          <a:bodyPr/>
          <a:lstStyle/>
          <a:p>
            <a:fld id="{C3340E81-67C5-45EB-AD44-5B52D4BA4F3A}" type="slidenum">
              <a:rPr lang="en-US" smtClean="0"/>
              <a:pPr/>
              <a:t>21</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Silos may develop within sectors, but also within institutions. Within</a:t>
            </a:r>
            <a:r>
              <a:rPr lang="en-US" baseline="0" dirty="0" smtClean="0"/>
              <a:t> large institutions it’s extremely common to find silos within silos. The “Russian nesting doll” syndrome. Even people working in the same office may not know what each other are doing. Again… We cannot promote health and equity without getting past this silo mentality and working together. How many of you have noticed that you feel like you’re working within a silo?</a:t>
            </a:r>
            <a:endParaRPr lang="en-US" dirty="0"/>
          </a:p>
        </p:txBody>
      </p:sp>
      <p:sp>
        <p:nvSpPr>
          <p:cNvPr id="4" name="Slide Number Placeholder 3"/>
          <p:cNvSpPr>
            <a:spLocks noGrp="1"/>
          </p:cNvSpPr>
          <p:nvPr>
            <p:ph type="sldNum" sz="quarter" idx="10"/>
          </p:nvPr>
        </p:nvSpPr>
        <p:spPr/>
        <p:txBody>
          <a:bodyPr/>
          <a:lstStyle/>
          <a:p>
            <a:fld id="{C3340E81-67C5-45EB-AD44-5B52D4BA4F3A}" type="slidenum">
              <a:rPr lang="en-US" smtClean="0"/>
              <a:pPr/>
              <a:t>22</a:t>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So</a:t>
            </a:r>
            <a:r>
              <a:rPr lang="en-US" baseline="0" dirty="0" smtClean="0"/>
              <a:t> that it doesn’t just become another buzz word we throw around, let’s define a little of what </a:t>
            </a:r>
            <a:r>
              <a:rPr lang="en-US" dirty="0" smtClean="0"/>
              <a:t>creates the silo mentality wherever it’s found. In</a:t>
            </a:r>
            <a:r>
              <a:rPr lang="en-US" baseline="0" dirty="0" smtClean="0"/>
              <a:t> this slide we see that t</a:t>
            </a:r>
            <a:r>
              <a:rPr lang="en-US" dirty="0" smtClean="0"/>
              <a:t>he culture of silos is defined by characteristics that include (among others):</a:t>
            </a:r>
            <a:r>
              <a:rPr lang="en-US" baseline="0" dirty="0" smtClean="0"/>
              <a:t> </a:t>
            </a:r>
          </a:p>
          <a:p>
            <a:pPr>
              <a:buFontTx/>
              <a:buChar char="-"/>
            </a:pPr>
            <a:r>
              <a:rPr lang="en-US" baseline="0" dirty="0" smtClean="0"/>
              <a:t> Distinct funding streams, for example, when governmental budgets are directed to specific departments, rather than to specific issues that could be worked on collectively by several departments. Or categorical funding goes to non-profit organizations that limits their ability to work with others.</a:t>
            </a:r>
          </a:p>
          <a:p>
            <a:pPr>
              <a:buFontTx/>
              <a:buChar char="-"/>
            </a:pPr>
            <a:r>
              <a:rPr lang="en-US" baseline="0" dirty="0" smtClean="0"/>
              <a:t> This creates competition not only for funding, but also for credit (since that is often seen as leading to more funding)</a:t>
            </a:r>
            <a:br>
              <a:rPr lang="en-US" baseline="0" dirty="0" smtClean="0"/>
            </a:br>
            <a:r>
              <a:rPr lang="en-US" baseline="0" dirty="0" smtClean="0"/>
              <a:t>- And the result of all this is a state of self-preservation within the system – self-preservation trumps innovation and survival trumps service.</a:t>
            </a:r>
          </a:p>
        </p:txBody>
      </p:sp>
      <p:sp>
        <p:nvSpPr>
          <p:cNvPr id="4" name="Slide Number Placeholder 3"/>
          <p:cNvSpPr>
            <a:spLocks noGrp="1"/>
          </p:cNvSpPr>
          <p:nvPr>
            <p:ph type="sldNum" sz="quarter" idx="10"/>
          </p:nvPr>
        </p:nvSpPr>
        <p:spPr/>
        <p:txBody>
          <a:bodyPr/>
          <a:lstStyle/>
          <a:p>
            <a:fld id="{C3340E81-67C5-45EB-AD44-5B52D4BA4F3A}" type="slidenum">
              <a:rPr lang="en-US" smtClean="0"/>
              <a:pPr/>
              <a:t>23</a:t>
            </a:fld>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This</a:t>
            </a:r>
            <a:r>
              <a:rPr lang="en-US" baseline="0" dirty="0" smtClean="0"/>
              <a:t> last point of self-preservation is key to the 3rd principle in the next slide. E</a:t>
            </a:r>
            <a:r>
              <a:rPr lang="en-US" dirty="0" smtClean="0"/>
              <a:t>veryone in all these silos needs to feel</a:t>
            </a:r>
            <a:r>
              <a:rPr lang="en-US" baseline="0" dirty="0" smtClean="0"/>
              <a:t> that they’re benefitting (and that their survival is not immediately threatened). We need to find solutions that are “co-benefits” and “win-wins” – solutions that can have more than one positive outcome in more than one sector. I sort of think of this as coaxing people out of their silos with incentives and benefits and valuing their priorities, rather than just going in and breaking down their silo in a destructive or disrespectful way.</a:t>
            </a:r>
          </a:p>
          <a:p>
            <a:pPr marL="0" indent="0">
              <a:buNone/>
            </a:pPr>
            <a:r>
              <a:rPr lang="en-US" sz="1200" dirty="0" smtClean="0"/>
              <a:t/>
            </a:r>
            <a:br>
              <a:rPr lang="en-US" sz="1200" dirty="0" smtClean="0"/>
            </a:br>
            <a:endParaRPr lang="en-US" sz="1200" dirty="0" smtClean="0"/>
          </a:p>
        </p:txBody>
      </p:sp>
      <p:sp>
        <p:nvSpPr>
          <p:cNvPr id="4" name="Slide Number Placeholder 3"/>
          <p:cNvSpPr>
            <a:spLocks noGrp="1"/>
          </p:cNvSpPr>
          <p:nvPr>
            <p:ph type="sldNum" sz="quarter" idx="10"/>
          </p:nvPr>
        </p:nvSpPr>
        <p:spPr/>
        <p:txBody>
          <a:bodyPr/>
          <a:lstStyle/>
          <a:p>
            <a:fld id="{C3340E81-67C5-45EB-AD44-5B52D4BA4F3A}" type="slidenum">
              <a:rPr lang="en-US" smtClean="0"/>
              <a:pPr/>
              <a:t>24</a:t>
            </a:fld>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An additional word on co-benefits… Public health practitioners have a unique and vital role to</a:t>
            </a:r>
            <a:r>
              <a:rPr lang="en-US" baseline="0" dirty="0" smtClean="0"/>
              <a:t> play in this, but we can’t do it alone. And we have to make sure that all partners benefit in order to secure their support as well as to make the system work better and use our resources wisely. This isn’t easy. It’s difficult and requires negotiation, lots of patience and a deep understanding of what the priorities and values are of our partners. </a:t>
            </a:r>
            <a:br>
              <a:rPr lang="en-US" baseline="0" dirty="0" smtClean="0"/>
            </a:br>
            <a:r>
              <a:rPr lang="en-US" baseline="0" dirty="0" smtClean="0"/>
              <a:t/>
            </a:r>
            <a:br>
              <a:rPr lang="en-US" baseline="0" dirty="0" smtClean="0"/>
            </a:br>
            <a:r>
              <a:rPr lang="en-US" baseline="0" dirty="0" smtClean="0"/>
              <a:t>In this, we have to avoid public health imperialism. I know myself, I want so badly for everyone to see themselves as working in public health. But our partners in other sectors also like to see themselves as the center of the world that everything else connects to. We won’t make friends or establish lasting relationships if we don’t accept that.</a:t>
            </a:r>
            <a:endParaRPr lang="en-US" dirty="0"/>
          </a:p>
        </p:txBody>
      </p:sp>
      <p:sp>
        <p:nvSpPr>
          <p:cNvPr id="4" name="Slide Number Placeholder 3"/>
          <p:cNvSpPr>
            <a:spLocks noGrp="1"/>
          </p:cNvSpPr>
          <p:nvPr>
            <p:ph type="sldNum" sz="quarter" idx="10"/>
          </p:nvPr>
        </p:nvSpPr>
        <p:spPr/>
        <p:txBody>
          <a:bodyPr/>
          <a:lstStyle/>
          <a:p>
            <a:fld id="{C3340E81-67C5-45EB-AD44-5B52D4BA4F3A}" type="slidenum">
              <a:rPr lang="en-US" smtClean="0"/>
              <a:pPr/>
              <a:t>25</a:t>
            </a:fld>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4</a:t>
            </a:r>
            <a:r>
              <a:rPr lang="en-US" baseline="30000" dirty="0" smtClean="0"/>
              <a:t>th</a:t>
            </a:r>
            <a:r>
              <a:rPr lang="en-US" baseline="0" dirty="0" smtClean="0"/>
              <a:t> principle seen in this slide is to always engage stakeholders. In HiAP lingo, “partners” are within government and “stakeholders” are those outside of government, like community members, policy experts, advocates, the private sector and funders. Whether we call them stakeholders or community partners, they must be engaged as a fundamental part of this work – both to insure that the work is responsive to community needs and to make sure we have all the information necessary for meaningful change. </a:t>
            </a:r>
          </a:p>
          <a:p>
            <a:endParaRPr lang="en-US" baseline="0" dirty="0" smtClean="0"/>
          </a:p>
          <a:p>
            <a:r>
              <a:rPr lang="en-US" baseline="0" dirty="0" smtClean="0"/>
              <a:t>THIS is a key role for all of us here – assuring that community stakeholders are always involved.</a:t>
            </a:r>
            <a:endParaRPr lang="en-US" dirty="0"/>
          </a:p>
        </p:txBody>
      </p:sp>
      <p:sp>
        <p:nvSpPr>
          <p:cNvPr id="4" name="Slide Number Placeholder 3"/>
          <p:cNvSpPr>
            <a:spLocks noGrp="1"/>
          </p:cNvSpPr>
          <p:nvPr>
            <p:ph type="sldNum" sz="quarter" idx="10"/>
          </p:nvPr>
        </p:nvSpPr>
        <p:spPr/>
        <p:txBody>
          <a:bodyPr/>
          <a:lstStyle/>
          <a:p>
            <a:fld id="{C3340E81-67C5-45EB-AD44-5B52D4BA4F3A}" type="slidenum">
              <a:rPr lang="en-US" smtClean="0"/>
              <a:pPr/>
              <a:t>26</a:t>
            </a:fld>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How many of you are familiar with Ladders</a:t>
            </a:r>
            <a:r>
              <a:rPr lang="en-US" baseline="0" dirty="0" smtClean="0"/>
              <a:t> of Community Participation? </a:t>
            </a:r>
            <a:r>
              <a:rPr lang="en-US" dirty="0" smtClean="0"/>
              <a:t>This is one</a:t>
            </a:r>
            <a:r>
              <a:rPr lang="en-US" baseline="0" dirty="0" smtClean="0"/>
              <a:t> of the early depictions of the Ladder of Community Participation – this one by </a:t>
            </a:r>
            <a:r>
              <a:rPr lang="en-US" baseline="0" dirty="0" err="1" smtClean="0"/>
              <a:t>Arnstein</a:t>
            </a:r>
            <a:r>
              <a:rPr lang="en-US" baseline="0" dirty="0" smtClean="0"/>
              <a:t> started with a level of non-participation that included manipulation and therapy. And describes this middle section as “tokenism”</a:t>
            </a:r>
          </a:p>
          <a:p>
            <a:endParaRPr lang="en-US" dirty="0"/>
          </a:p>
        </p:txBody>
      </p:sp>
      <p:sp>
        <p:nvSpPr>
          <p:cNvPr id="4" name="Slide Number Placeholder 3"/>
          <p:cNvSpPr>
            <a:spLocks noGrp="1"/>
          </p:cNvSpPr>
          <p:nvPr>
            <p:ph type="sldNum" sz="quarter" idx="10"/>
          </p:nvPr>
        </p:nvSpPr>
        <p:spPr/>
        <p:txBody>
          <a:bodyPr/>
          <a:lstStyle/>
          <a:p>
            <a:fld id="{C3340E81-67C5-45EB-AD44-5B52D4BA4F3A}" type="slidenum">
              <a:rPr lang="en-US" smtClean="0"/>
              <a:pPr/>
              <a:t>27</a:t>
            </a:fld>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 more recent version that is specific to health departments starts at the top ( in top-down form) with the health department pretty</a:t>
            </a:r>
            <a:r>
              <a:rPr lang="en-US" baseline="0" dirty="0" smtClean="0"/>
              <a:t> much making all the decisions and goes through several levels all the way down to where the community itself initiates the action and makes decisions – then sharing it with the health department. How do we find the best, most effective ways to work together for change that value and acknowledge the wisdom of people in the communities that are being most impacted by health inequities?</a:t>
            </a:r>
            <a:endParaRPr lang="en-US" dirty="0"/>
          </a:p>
        </p:txBody>
      </p:sp>
      <p:sp>
        <p:nvSpPr>
          <p:cNvPr id="4" name="Slide Number Placeholder 3"/>
          <p:cNvSpPr>
            <a:spLocks noGrp="1"/>
          </p:cNvSpPr>
          <p:nvPr>
            <p:ph type="sldNum" sz="quarter" idx="10"/>
          </p:nvPr>
        </p:nvSpPr>
        <p:spPr/>
        <p:txBody>
          <a:bodyPr/>
          <a:lstStyle/>
          <a:p>
            <a:fld id="{C3340E81-67C5-45EB-AD44-5B52D4BA4F3A}" type="slidenum">
              <a:rPr lang="en-US" smtClean="0"/>
              <a:pPr/>
              <a:t>28</a:t>
            </a:fld>
            <a:endParaRPr 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So</a:t>
            </a:r>
            <a:r>
              <a:rPr lang="en-US" baseline="0" dirty="0" smtClean="0"/>
              <a:t> the last principle is that HiAP should result in permanent changes in how government decisions are made, as well as how agencies and organizations relate to each other and work together. This can require new structures that are able to sustain intersectoral collaboration, as well as processes that can ensure a health and equity lens in decision-making across all government entities. This is where we talk of embedding or institutionalizing HiAP into the decision-making process.</a:t>
            </a:r>
            <a:endParaRPr lang="en-US" dirty="0"/>
          </a:p>
        </p:txBody>
      </p:sp>
      <p:sp>
        <p:nvSpPr>
          <p:cNvPr id="4" name="Slide Number Placeholder 3"/>
          <p:cNvSpPr>
            <a:spLocks noGrp="1"/>
          </p:cNvSpPr>
          <p:nvPr>
            <p:ph type="sldNum" sz="quarter" idx="10"/>
          </p:nvPr>
        </p:nvSpPr>
        <p:spPr/>
        <p:txBody>
          <a:bodyPr/>
          <a:lstStyle/>
          <a:p>
            <a:fld id="{C3340E81-67C5-45EB-AD44-5B52D4BA4F3A}" type="slidenum">
              <a:rPr lang="en-US" smtClean="0"/>
              <a:pPr/>
              <a:t>29</a:t>
            </a:fld>
            <a:endParaRPr 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There are many ways this can be done. It could be through establishment of a new task</a:t>
            </a:r>
            <a:r>
              <a:rPr lang="en-US" baseline="0" dirty="0" smtClean="0"/>
              <a:t> force or other group or structure or applied to processes already ongoing  - such as strategic planning, grant-making or other initiatives - or both.</a:t>
            </a:r>
          </a:p>
          <a:p>
            <a:endParaRPr lang="en-US" baseline="0" dirty="0" smtClean="0"/>
          </a:p>
          <a:p>
            <a:r>
              <a:rPr lang="en-US" baseline="0" dirty="0" smtClean="0"/>
              <a:t>And there are many ways to incorporate the consideration of health into decision-making, from using formal HIA tools as mentioned before, to an informal application of what we call a health lens.</a:t>
            </a:r>
            <a:endParaRPr lang="en-US" dirty="0"/>
          </a:p>
        </p:txBody>
      </p:sp>
      <p:sp>
        <p:nvSpPr>
          <p:cNvPr id="4" name="Slide Number Placeholder 3"/>
          <p:cNvSpPr>
            <a:spLocks noGrp="1"/>
          </p:cNvSpPr>
          <p:nvPr>
            <p:ph type="sldNum" sz="quarter" idx="10"/>
          </p:nvPr>
        </p:nvSpPr>
        <p:spPr/>
        <p:txBody>
          <a:bodyPr/>
          <a:lstStyle/>
          <a:p>
            <a:fld id="{C3340E81-67C5-45EB-AD44-5B52D4BA4F3A}" type="slidenum">
              <a:rPr lang="en-US" smtClean="0"/>
              <a:pPr/>
              <a:t>30</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228600" indent="-228600">
              <a:buNone/>
            </a:pPr>
            <a:r>
              <a:rPr lang="en-US" baseline="0" dirty="0" smtClean="0"/>
              <a:t>So on to the alphabet soup – this is probably what the thought bubble looks like over our heads to folks in the community who don’t live in our community health world. And this is what my brain often feels like!</a:t>
            </a:r>
          </a:p>
          <a:p>
            <a:pPr marL="228600" indent="-228600">
              <a:buNone/>
            </a:pPr>
            <a:endParaRPr lang="en-US" baseline="0" dirty="0" smtClean="0"/>
          </a:p>
          <a:p>
            <a:pPr marL="228600" indent="-228600">
              <a:buNone/>
            </a:pPr>
            <a:r>
              <a:rPr lang="en-US" baseline="0" dirty="0" smtClean="0"/>
              <a:t>So let’s start to break it down…</a:t>
            </a:r>
            <a:endParaRPr lang="en-US" dirty="0" smtClean="0"/>
          </a:p>
          <a:p>
            <a:endParaRPr lang="en-US" dirty="0"/>
          </a:p>
        </p:txBody>
      </p:sp>
      <p:sp>
        <p:nvSpPr>
          <p:cNvPr id="4" name="Slide Number Placeholder 3"/>
          <p:cNvSpPr>
            <a:spLocks noGrp="1"/>
          </p:cNvSpPr>
          <p:nvPr>
            <p:ph type="sldNum" sz="quarter" idx="10"/>
          </p:nvPr>
        </p:nvSpPr>
        <p:spPr/>
        <p:txBody>
          <a:bodyPr/>
          <a:lstStyle/>
          <a:p>
            <a:fld id="{C3340E81-67C5-45EB-AD44-5B52D4BA4F3A}" type="slidenum">
              <a:rPr lang="en-US" smtClean="0"/>
              <a:pPr/>
              <a:t>3</a:t>
            </a:fld>
            <a:endParaRPr 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Let’s take a look at the bigger picture approach of embedding HiAP into all areas of government decision-making, there are numerous examples of</a:t>
            </a:r>
            <a:r>
              <a:rPr lang="en-US" baseline="0" dirty="0" smtClean="0"/>
              <a:t> how HiAP has been formalized in several locations across the country from local governments to state governments, from Rhode Island to Chicago and Seattle/King County. We’ll be providing a little background specifically on the California experience since they were pioneers in this at the state level.</a:t>
            </a:r>
            <a:endParaRPr lang="en-US" dirty="0"/>
          </a:p>
        </p:txBody>
      </p:sp>
      <p:sp>
        <p:nvSpPr>
          <p:cNvPr id="4" name="Slide Number Placeholder 3"/>
          <p:cNvSpPr>
            <a:spLocks noGrp="1"/>
          </p:cNvSpPr>
          <p:nvPr>
            <p:ph type="sldNum" sz="quarter" idx="10"/>
          </p:nvPr>
        </p:nvSpPr>
        <p:spPr/>
        <p:txBody>
          <a:bodyPr/>
          <a:lstStyle/>
          <a:p>
            <a:fld id="{C3340E81-67C5-45EB-AD44-5B52D4BA4F3A}" type="slidenum">
              <a:rPr lang="en-US" smtClean="0"/>
              <a:pPr/>
              <a:t>31</a:t>
            </a:fld>
            <a:endParaRPr 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pPr algn="l"/>
            <a:r>
              <a:rPr lang="en-US" dirty="0" smtClean="0"/>
              <a:t>But first, we wanted to let you know that our work group has requested of the Legislative Health &amp; Human Services interim committee the formation of a NM Health in All Policies</a:t>
            </a:r>
            <a:r>
              <a:rPr lang="en-US" baseline="0" dirty="0" smtClean="0"/>
              <a:t> Task Force consisting of multi-sectoral representatives of departments in state government, as well as multi-sectoral stakeholders from community-based organizations and local government agencies.</a:t>
            </a:r>
          </a:p>
          <a:p>
            <a:pPr algn="l"/>
            <a:endParaRPr lang="en-US" baseline="0" dirty="0" smtClean="0"/>
          </a:p>
          <a:p>
            <a:pPr algn="l"/>
            <a:r>
              <a:rPr lang="en-US" baseline="0" dirty="0" smtClean="0"/>
              <a:t>This could be done legislatively through a Memorial OR administratively by building on an existing long-range planning process within DOH which I believe is looking ahead to 2030.</a:t>
            </a:r>
          </a:p>
          <a:p>
            <a:pPr algn="l"/>
            <a:endParaRPr lang="en-US" baseline="0" dirty="0" smtClean="0"/>
          </a:p>
          <a:p>
            <a:pPr algn="l"/>
            <a:r>
              <a:rPr lang="en-US" baseline="0" dirty="0" smtClean="0"/>
              <a:t>Examples of the departments:</a:t>
            </a:r>
            <a:r>
              <a:rPr lang="en-US" dirty="0" smtClean="0"/>
              <a:t> </a:t>
            </a:r>
            <a:r>
              <a:rPr lang="en-US" baseline="0" dirty="0" smtClean="0"/>
              <a:t> </a:t>
            </a:r>
            <a:endParaRPr lang="en-US" dirty="0" smtClean="0"/>
          </a:p>
          <a:p>
            <a:pPr algn="l"/>
            <a:endParaRPr lang="en-US" dirty="0" smtClean="0"/>
          </a:p>
          <a:p>
            <a:pPr algn="l"/>
            <a:r>
              <a:rPr lang="en-US" dirty="0" smtClean="0"/>
              <a:t>Department of Health</a:t>
            </a:r>
            <a:br>
              <a:rPr lang="en-US" dirty="0" smtClean="0"/>
            </a:br>
            <a:r>
              <a:rPr lang="en-US" dirty="0" smtClean="0"/>
              <a:t>Department of Transportation</a:t>
            </a:r>
          </a:p>
          <a:p>
            <a:pPr algn="l"/>
            <a:r>
              <a:rPr lang="en-US" dirty="0" smtClean="0"/>
              <a:t>Environment Department</a:t>
            </a:r>
            <a:br>
              <a:rPr lang="en-US" dirty="0" smtClean="0"/>
            </a:br>
            <a:r>
              <a:rPr lang="en-US" dirty="0" smtClean="0"/>
              <a:t>Aging &amp; Long-Term Services</a:t>
            </a:r>
            <a:br>
              <a:rPr lang="en-US" dirty="0" smtClean="0"/>
            </a:br>
            <a:r>
              <a:rPr lang="en-US" dirty="0" smtClean="0"/>
              <a:t>Department of Agriculture</a:t>
            </a:r>
          </a:p>
          <a:p>
            <a:pPr algn="l"/>
            <a:r>
              <a:rPr lang="en-US" dirty="0" smtClean="0"/>
              <a:t>Children, Youth &amp; Families Department</a:t>
            </a:r>
            <a:br>
              <a:rPr lang="en-US" dirty="0" smtClean="0"/>
            </a:br>
            <a:r>
              <a:rPr lang="en-US" dirty="0" smtClean="0"/>
              <a:t>Human Services Department</a:t>
            </a:r>
          </a:p>
          <a:p>
            <a:pPr algn="l"/>
            <a:r>
              <a:rPr lang="en-US" dirty="0" smtClean="0"/>
              <a:t>Corrections Department</a:t>
            </a:r>
            <a:br>
              <a:rPr lang="en-US" dirty="0" smtClean="0"/>
            </a:br>
            <a:r>
              <a:rPr lang="en-US" dirty="0" smtClean="0"/>
              <a:t>Department of Public Safety</a:t>
            </a:r>
          </a:p>
          <a:p>
            <a:pPr algn="l"/>
            <a:r>
              <a:rPr lang="en-US" dirty="0" smtClean="0"/>
              <a:t>Energy, Minerals &amp; Natural Resources Department</a:t>
            </a:r>
          </a:p>
          <a:p>
            <a:pPr algn="l"/>
            <a:r>
              <a:rPr lang="en-US" dirty="0" smtClean="0"/>
              <a:t>Economic Development Department</a:t>
            </a:r>
          </a:p>
          <a:p>
            <a:pPr algn="l"/>
            <a:r>
              <a:rPr lang="en-US" dirty="0" smtClean="0"/>
              <a:t>Public Education Department etc </a:t>
            </a:r>
            <a:r>
              <a:rPr lang="en-US" dirty="0" err="1" smtClean="0"/>
              <a:t>etc</a:t>
            </a:r>
            <a:r>
              <a:rPr lang="en-US" dirty="0" smtClean="0"/>
              <a:t> </a:t>
            </a:r>
            <a:r>
              <a:rPr lang="en-US" dirty="0" err="1" smtClean="0"/>
              <a:t>etc</a:t>
            </a:r>
            <a:r>
              <a:rPr lang="en-US" dirty="0" smtClean="0"/>
              <a:t> </a:t>
            </a:r>
            <a:r>
              <a:rPr lang="en-US" dirty="0" err="1" smtClean="0"/>
              <a:t>etc</a:t>
            </a:r>
            <a:r>
              <a:rPr lang="en-US" dirty="0" smtClean="0"/>
              <a:t> </a:t>
            </a:r>
            <a:r>
              <a:rPr lang="en-US" dirty="0" err="1" smtClean="0"/>
              <a:t>etc</a:t>
            </a:r>
            <a:r>
              <a:rPr lang="en-US" dirty="0" smtClean="0"/>
              <a:t> w/ multi-sector community stakeholders</a:t>
            </a:r>
            <a:endParaRPr lang="en-US" dirty="0"/>
          </a:p>
        </p:txBody>
      </p:sp>
      <p:sp>
        <p:nvSpPr>
          <p:cNvPr id="4" name="Slide Number Placeholder 3"/>
          <p:cNvSpPr>
            <a:spLocks noGrp="1"/>
          </p:cNvSpPr>
          <p:nvPr>
            <p:ph type="sldNum" sz="quarter" idx="10"/>
          </p:nvPr>
        </p:nvSpPr>
        <p:spPr/>
        <p:txBody>
          <a:bodyPr/>
          <a:lstStyle/>
          <a:p>
            <a:fld id="{C3340E81-67C5-45EB-AD44-5B52D4BA4F3A}" type="slidenum">
              <a:rPr lang="en-US" smtClean="0"/>
              <a:pPr/>
              <a:t>32</a:t>
            </a:fld>
            <a:endParaRPr 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So here’s the example of how this has</a:t>
            </a:r>
            <a:r>
              <a:rPr lang="en-US" baseline="0" dirty="0" smtClean="0"/>
              <a:t> been done at the state level in California. W</a:t>
            </a:r>
            <a:r>
              <a:rPr lang="en-US" dirty="0" smtClean="0"/>
              <a:t>e have extensive information on the California experience in this “HiAP: Guide for State and Local Governments” for anyone who is interested in more detail. (SHOW GUIDE)</a:t>
            </a:r>
            <a:r>
              <a:rPr lang="en-US" baseline="0" dirty="0" smtClean="0"/>
              <a:t/>
            </a:r>
            <a:br>
              <a:rPr lang="en-US" baseline="0" dirty="0" smtClean="0"/>
            </a:br>
            <a:r>
              <a:rPr lang="en-US" baseline="0" dirty="0" smtClean="0"/>
              <a:t/>
            </a:r>
            <a:br>
              <a:rPr lang="en-US" baseline="0" dirty="0" smtClean="0"/>
            </a:br>
            <a:r>
              <a:rPr lang="en-US" baseline="0" dirty="0" smtClean="0"/>
              <a:t>The California HiAP Task Force was established in 2010 by Executive Order by Gov. Schwarzenegger, building on the Strategic Growth Council they had established in statute in 2008. The Task Force is facilitated by the CA Dept of Public Health, with extensive engagement of stakeholders, staffed in partnership with the Public Health Institute</a:t>
            </a:r>
            <a:r>
              <a:rPr lang="en-US" dirty="0" smtClean="0"/>
              <a:t> and funded in part by the California Endowment.</a:t>
            </a:r>
            <a:endParaRPr lang="en-US" dirty="0"/>
          </a:p>
        </p:txBody>
      </p:sp>
      <p:sp>
        <p:nvSpPr>
          <p:cNvPr id="4" name="Slide Number Placeholder 3"/>
          <p:cNvSpPr>
            <a:spLocks noGrp="1"/>
          </p:cNvSpPr>
          <p:nvPr>
            <p:ph type="sldNum" sz="quarter" idx="10"/>
          </p:nvPr>
        </p:nvSpPr>
        <p:spPr/>
        <p:txBody>
          <a:bodyPr/>
          <a:lstStyle/>
          <a:p>
            <a:fld id="{C3340E81-67C5-45EB-AD44-5B52D4BA4F3A}" type="slidenum">
              <a:rPr lang="en-US" smtClean="0"/>
              <a:pPr/>
              <a:t>33</a:t>
            </a:fld>
            <a:endParaRPr 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lgn="l">
              <a:tabLst>
                <a:tab pos="1995488" algn="l"/>
              </a:tabLst>
            </a:pPr>
            <a:r>
              <a:rPr lang="en-US" dirty="0" smtClean="0"/>
              <a:t>In this slide you see the aspirations</a:t>
            </a:r>
            <a:r>
              <a:rPr lang="en-US" baseline="0" dirty="0" smtClean="0"/>
              <a:t> they set for themselves – their practical vision. Although this is not a comprehensive prevention strategy, they chose those things they could work on now, like physical activity, transportation, healthy housing, parks, safe neighborhoods free from violence and crime, and access to healthy food. These are themes that you’ll see across the country these days – the movement to “make the healthy choice the easy choice” in the areas of healthy eating and active living in particular.</a:t>
            </a:r>
          </a:p>
          <a:p>
            <a:pPr algn="l">
              <a:tabLst>
                <a:tab pos="1995488" algn="l"/>
              </a:tabLst>
            </a:pPr>
            <a:endParaRPr lang="en-US" baseline="0" dirty="0" smtClean="0"/>
          </a:p>
          <a:p>
            <a:pPr algn="l">
              <a:tabLst>
                <a:tab pos="1995488" algn="l"/>
              </a:tabLst>
            </a:pPr>
            <a:r>
              <a:rPr lang="en-US" baseline="0" dirty="0" smtClean="0"/>
              <a:t>It’s important to note that their most important overall aspiration is </a:t>
            </a:r>
            <a:r>
              <a:rPr lang="en-US" b="0" baseline="0" dirty="0" smtClean="0"/>
              <a:t>that </a:t>
            </a:r>
            <a:r>
              <a:rPr lang="en-US" sz="1200" b="0" dirty="0" smtClean="0"/>
              <a:t>California’s decision-makers be informed about the health consequences of various policy options in the policy development process.</a:t>
            </a:r>
          </a:p>
          <a:p>
            <a:endParaRPr lang="en-US" dirty="0"/>
          </a:p>
        </p:txBody>
      </p:sp>
      <p:sp>
        <p:nvSpPr>
          <p:cNvPr id="4" name="Slide Number Placeholder 3"/>
          <p:cNvSpPr>
            <a:spLocks noGrp="1"/>
          </p:cNvSpPr>
          <p:nvPr>
            <p:ph type="sldNum" sz="quarter" idx="10"/>
          </p:nvPr>
        </p:nvSpPr>
        <p:spPr/>
        <p:txBody>
          <a:bodyPr/>
          <a:lstStyle/>
          <a:p>
            <a:fld id="{C3340E81-67C5-45EB-AD44-5B52D4BA4F3A}" type="slidenum">
              <a:rPr lang="en-US" smtClean="0"/>
              <a:pPr/>
              <a:t>34</a:t>
            </a:fld>
            <a:endParaRPr 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Moving to the next slide, the California HiAP</a:t>
            </a:r>
            <a:r>
              <a:rPr lang="en-US" baseline="0" dirty="0" smtClean="0"/>
              <a:t> Task Force asked itself the following question </a:t>
            </a:r>
            <a:r>
              <a:rPr lang="en-US" b="0" dirty="0" smtClean="0"/>
              <a:t>“What unique role can we play as a state-level body?” </a:t>
            </a:r>
            <a:r>
              <a:rPr lang="en-US" baseline="0" dirty="0" smtClean="0"/>
              <a:t>and the answers provide some ideas for beginning to define the role of a statewide task force here – or could also be applied to a task force at the local government level:</a:t>
            </a:r>
          </a:p>
          <a:p>
            <a:endParaRPr lang="en-US" baseline="0" dirty="0" smtClean="0"/>
          </a:p>
          <a:p>
            <a:pPr marL="401638" indent="-401638" algn="l">
              <a:buFont typeface="Wingdings" pitchFamily="2" charset="2"/>
              <a:buChar char="Ø"/>
            </a:pPr>
            <a:r>
              <a:rPr lang="en-US" dirty="0" smtClean="0"/>
              <a:t>Facilitating collaboration: convening/aligning goals across agencies</a:t>
            </a:r>
          </a:p>
          <a:p>
            <a:pPr marL="401638" indent="-401638" algn="l">
              <a:buFont typeface="Wingdings" pitchFamily="2" charset="2"/>
              <a:buChar char="Ø"/>
            </a:pPr>
            <a:r>
              <a:rPr lang="en-US" dirty="0" smtClean="0"/>
              <a:t>Building cross-sectoral understanding, especially where causal relationships linking different sectors and health are not obvious</a:t>
            </a:r>
          </a:p>
          <a:p>
            <a:pPr marL="401638" indent="-401638" algn="l">
              <a:buFont typeface="Wingdings" pitchFamily="2" charset="2"/>
              <a:buChar char="Ø"/>
            </a:pPr>
            <a:r>
              <a:rPr lang="en-US" dirty="0" smtClean="0"/>
              <a:t>Shaping funding streams/affecting allocations</a:t>
            </a:r>
          </a:p>
          <a:p>
            <a:pPr marL="401638" indent="-401638" algn="l">
              <a:buFont typeface="Wingdings" pitchFamily="2" charset="2"/>
              <a:buChar char="Ø"/>
            </a:pPr>
            <a:r>
              <a:rPr lang="en-US" dirty="0" smtClean="0"/>
              <a:t>Providing analytic tools &amp; guidance for local decision-making</a:t>
            </a:r>
          </a:p>
          <a:p>
            <a:pPr marL="401638" indent="-401638" algn="l">
              <a:buFont typeface="Wingdings" pitchFamily="2" charset="2"/>
              <a:buChar char="Ø"/>
            </a:pPr>
            <a:r>
              <a:rPr lang="en-US" dirty="0" smtClean="0"/>
              <a:t>Gathering &amp; sharing data, through stakeholders’ engagement &amp; otherwise</a:t>
            </a:r>
          </a:p>
          <a:p>
            <a:endParaRPr lang="en-US" dirty="0"/>
          </a:p>
        </p:txBody>
      </p:sp>
      <p:sp>
        <p:nvSpPr>
          <p:cNvPr id="4" name="Slide Number Placeholder 3"/>
          <p:cNvSpPr>
            <a:spLocks noGrp="1"/>
          </p:cNvSpPr>
          <p:nvPr>
            <p:ph type="sldNum" sz="quarter" idx="10"/>
          </p:nvPr>
        </p:nvSpPr>
        <p:spPr/>
        <p:txBody>
          <a:bodyPr/>
          <a:lstStyle/>
          <a:p>
            <a:fld id="{C3340E81-67C5-45EB-AD44-5B52D4BA4F3A}" type="slidenum">
              <a:rPr lang="en-US" smtClean="0"/>
              <a:pPr/>
              <a:t>35</a:t>
            </a:fld>
            <a:endParaRPr 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That was all about the creation of new structures and macro-processes. The second implementation</a:t>
            </a:r>
            <a:r>
              <a:rPr lang="en-US" baseline="0" dirty="0" smtClean="0"/>
              <a:t> strategy – that can definitely be pursued simultaneously with the first strategy - is to start with existing processes, projects and policies. Here are t</a:t>
            </a:r>
            <a:r>
              <a:rPr lang="en-US" dirty="0" smtClean="0"/>
              <a:t>hree different “windows of opportunity” to start identifying how to inject</a:t>
            </a:r>
            <a:r>
              <a:rPr lang="en-US" baseline="0" dirty="0" smtClean="0"/>
              <a:t> HiAP into different processes… (READ and explain)</a:t>
            </a:r>
            <a:endParaRPr lang="en-US" dirty="0"/>
          </a:p>
        </p:txBody>
      </p:sp>
      <p:sp>
        <p:nvSpPr>
          <p:cNvPr id="4" name="Slide Number Placeholder 3"/>
          <p:cNvSpPr>
            <a:spLocks noGrp="1"/>
          </p:cNvSpPr>
          <p:nvPr>
            <p:ph type="sldNum" sz="quarter" idx="10"/>
          </p:nvPr>
        </p:nvSpPr>
        <p:spPr/>
        <p:txBody>
          <a:bodyPr/>
          <a:lstStyle/>
          <a:p>
            <a:fld id="{C3340E81-67C5-45EB-AD44-5B52D4BA4F3A}" type="slidenum">
              <a:rPr lang="en-US" smtClean="0"/>
              <a:pPr/>
              <a:t>36</a:t>
            </a:fld>
            <a:endParaRPr lang="en-US"/>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Looking at the Opportunistic</a:t>
            </a:r>
            <a:r>
              <a:rPr lang="en-US" baseline="0" dirty="0" smtClean="0"/>
              <a:t> Approach, here is some “Food for Thought” from the HiAP Guidebook for Local &amp; State Governments that are questions you could ask. We’re actually going to use this for our small group discussion after the break.</a:t>
            </a:r>
            <a:endParaRPr lang="en-US" dirty="0"/>
          </a:p>
        </p:txBody>
      </p:sp>
      <p:sp>
        <p:nvSpPr>
          <p:cNvPr id="4" name="Slide Number Placeholder 3"/>
          <p:cNvSpPr>
            <a:spLocks noGrp="1"/>
          </p:cNvSpPr>
          <p:nvPr>
            <p:ph type="sldNum" sz="quarter" idx="10"/>
          </p:nvPr>
        </p:nvSpPr>
        <p:spPr/>
        <p:txBody>
          <a:bodyPr/>
          <a:lstStyle/>
          <a:p>
            <a:fld id="{C3340E81-67C5-45EB-AD44-5B52D4BA4F3A}" type="slidenum">
              <a:rPr lang="en-US" smtClean="0"/>
              <a:pPr/>
              <a:t>37</a:t>
            </a:fld>
            <a:endParaRPr lang="en-US"/>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Here’s an example</a:t>
            </a:r>
            <a:r>
              <a:rPr lang="en-US" baseline="0" dirty="0" smtClean="0"/>
              <a:t> of how you can take one issue – like obesity – and then look at the root causes to the far right to get ideas of what sectors need to be involved.  No sidewalks = which government agency? (Public Works); Fast moving traffic = which agency? (Traffic Engineering); Zoning rules = which agency? (Land Use Planning); Infrequent public buses = which agency? (Transit Department); Disinvestment in poor neighborhoods = which agency? (Economic Development). Etc, etc. </a:t>
            </a:r>
            <a:endParaRPr lang="en-US" dirty="0"/>
          </a:p>
        </p:txBody>
      </p:sp>
      <p:sp>
        <p:nvSpPr>
          <p:cNvPr id="4" name="Slide Number Placeholder 3"/>
          <p:cNvSpPr>
            <a:spLocks noGrp="1"/>
          </p:cNvSpPr>
          <p:nvPr>
            <p:ph type="sldNum" sz="quarter" idx="10"/>
          </p:nvPr>
        </p:nvSpPr>
        <p:spPr/>
        <p:txBody>
          <a:bodyPr/>
          <a:lstStyle/>
          <a:p>
            <a:fld id="{C3340E81-67C5-45EB-AD44-5B52D4BA4F3A}" type="slidenum">
              <a:rPr lang="en-US" smtClean="0"/>
              <a:pPr/>
              <a:t>38</a:t>
            </a:fld>
            <a:endParaRPr lang="en-US"/>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For the Sector Approach,</a:t>
            </a:r>
            <a:r>
              <a:rPr lang="en-US" baseline="0" dirty="0" smtClean="0"/>
              <a:t> you could start by choosing a sector, e.g., Transportation, and then through a pathways diagram help illustrate for partners in that sector all the different places that their work impacts on health. Human Impact Partners has multiple pathways diagrams such as these that can either be used as is to trigger dialogue with community members in coalitions, or could be created by members of a community coalition based on their issue.</a:t>
            </a:r>
            <a:endParaRPr lang="en-US" dirty="0"/>
          </a:p>
        </p:txBody>
      </p:sp>
      <p:sp>
        <p:nvSpPr>
          <p:cNvPr id="4" name="Slide Number Placeholder 3"/>
          <p:cNvSpPr>
            <a:spLocks noGrp="1"/>
          </p:cNvSpPr>
          <p:nvPr>
            <p:ph type="sldNum" sz="quarter" idx="10"/>
          </p:nvPr>
        </p:nvSpPr>
        <p:spPr/>
        <p:txBody>
          <a:bodyPr/>
          <a:lstStyle/>
          <a:p>
            <a:fld id="{C3340E81-67C5-45EB-AD44-5B52D4BA4F3A}" type="slidenum">
              <a:rPr lang="en-US" smtClean="0"/>
              <a:pPr/>
              <a:t>39</a:t>
            </a:fld>
            <a:endParaRPr lang="en-US"/>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dirty="0" smtClean="0">
                <a:solidFill>
                  <a:srgbClr val="FFC000"/>
                </a:solidFill>
                <a:latin typeface="Arial Black" pitchFamily="34" charset="0"/>
              </a:rPr>
              <a:t>There have</a:t>
            </a:r>
            <a:r>
              <a:rPr lang="en-US" sz="1200" baseline="0" dirty="0" smtClean="0">
                <a:solidFill>
                  <a:srgbClr val="FFC000"/>
                </a:solidFill>
                <a:latin typeface="Arial Black" pitchFamily="34" charset="0"/>
              </a:rPr>
              <a:t> been many c</a:t>
            </a:r>
            <a:r>
              <a:rPr lang="en-US" sz="1200" dirty="0" smtClean="0">
                <a:solidFill>
                  <a:srgbClr val="FFC000"/>
                </a:solidFill>
                <a:latin typeface="Arial Black" pitchFamily="34" charset="0"/>
              </a:rPr>
              <a:t>ontributions to individual policy discussions in the U.S. using HiAP analysis. These examples are offered</a:t>
            </a:r>
            <a:r>
              <a:rPr lang="en-US" sz="1200" baseline="0" dirty="0" smtClean="0">
                <a:solidFill>
                  <a:srgbClr val="FFC000"/>
                </a:solidFill>
                <a:latin typeface="Arial Black" pitchFamily="34" charset="0"/>
              </a:rPr>
              <a:t> by Human Impact Partners in Oakland, CA.</a:t>
            </a:r>
            <a:endParaRPr lang="en-US" sz="1200" dirty="0" smtClean="0">
              <a:solidFill>
                <a:srgbClr val="FFC000"/>
              </a:solidFill>
              <a:latin typeface="Arial Black" pitchFamily="34" charset="0"/>
            </a:endParaRPr>
          </a:p>
          <a:p>
            <a:endParaRPr lang="en-US" sz="1200" dirty="0" smtClean="0">
              <a:solidFill>
                <a:srgbClr val="FFC000"/>
              </a:solidFill>
              <a:latin typeface="Arial Black" pitchFamily="34" charset="0"/>
            </a:endParaRPr>
          </a:p>
          <a:p>
            <a:r>
              <a:rPr lang="en-US" dirty="0" smtClean="0"/>
              <a:t>Paid Family Leave  - Several bills being considered in the 2011 California legislature proposed changes to paid family leave and Human Impact Partner’s research was used to inform legislators of the potential health impact of these policies on infants, children and mothers.</a:t>
            </a:r>
          </a:p>
          <a:p>
            <a:endParaRPr lang="en-US" dirty="0" smtClean="0"/>
          </a:p>
          <a:p>
            <a:r>
              <a:rPr lang="en-US" dirty="0" smtClean="0"/>
              <a:t>Chemical Spill in West Virginia - HIP provided pro bono support to WV Free to study the health impacts of the Elk River Chemical Spill, which contaminated the water supply of 300,000 people earlier this year. The recently released report, “Women and Water,” authored for HIP by Megan </a:t>
            </a:r>
            <a:r>
              <a:rPr lang="en-US" dirty="0" err="1" smtClean="0"/>
              <a:t>Gaydos</a:t>
            </a:r>
            <a:r>
              <a:rPr lang="en-US" dirty="0" smtClean="0"/>
              <a:t>, shares the findings from a listening tour, which documented physical health impacts, fear and anxiety, and ongoing concerns for pregnant women and children. It also provides a set of recommendations, including strengthening and enforcing chemical safety laws. </a:t>
            </a:r>
          </a:p>
          <a:p>
            <a:endParaRPr lang="en-US" dirty="0"/>
          </a:p>
        </p:txBody>
      </p:sp>
      <p:sp>
        <p:nvSpPr>
          <p:cNvPr id="4" name="Slide Number Placeholder 3"/>
          <p:cNvSpPr>
            <a:spLocks noGrp="1"/>
          </p:cNvSpPr>
          <p:nvPr>
            <p:ph type="sldNum" sz="quarter" idx="10"/>
          </p:nvPr>
        </p:nvSpPr>
        <p:spPr/>
        <p:txBody>
          <a:bodyPr/>
          <a:lstStyle/>
          <a:p>
            <a:fld id="{C3340E81-67C5-45EB-AD44-5B52D4BA4F3A}" type="slidenum">
              <a:rPr lang="en-US" smtClean="0"/>
              <a:pPr/>
              <a:t>40</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Three things that come up most often when</a:t>
            </a:r>
            <a:r>
              <a:rPr lang="en-US" baseline="0" dirty="0" smtClean="0"/>
              <a:t> you ask people on the street “What determines how healthy you are?” There are lots of different versions of this out there, but do you want to say what you’ve heard in terms of the percentage each of these contributes?</a:t>
            </a:r>
            <a:endParaRPr lang="en-US" dirty="0"/>
          </a:p>
        </p:txBody>
      </p:sp>
      <p:sp>
        <p:nvSpPr>
          <p:cNvPr id="4" name="Slide Number Placeholder 3"/>
          <p:cNvSpPr>
            <a:spLocks noGrp="1"/>
          </p:cNvSpPr>
          <p:nvPr>
            <p:ph type="sldNum" sz="quarter" idx="10"/>
          </p:nvPr>
        </p:nvSpPr>
        <p:spPr/>
        <p:txBody>
          <a:bodyPr/>
          <a:lstStyle/>
          <a:p>
            <a:fld id="{C3340E81-67C5-45EB-AD44-5B52D4BA4F3A}" type="slidenum">
              <a:rPr lang="en-US" smtClean="0"/>
              <a:pPr/>
              <a:t>4</a:t>
            </a:fld>
            <a:endParaRPr lang="en-US"/>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t>Human Impact Partners has also been working with the Health Officers Association of California (HOAC) to conduct rapid health analyses of several bills being considered by the California legislature and to train legislative staff about HIA. With funding from The California Endowment, they have demonstrated how Health Impact</a:t>
            </a:r>
            <a:r>
              <a:rPr lang="en-US" sz="1200" baseline="0" dirty="0" smtClean="0"/>
              <a:t> Assessments</a:t>
            </a:r>
            <a:r>
              <a:rPr lang="en-US" sz="1200" dirty="0" smtClean="0"/>
              <a:t> can be adapted for use in the context of a legislative session, with short timelines and dynamic needs.</a:t>
            </a:r>
          </a:p>
          <a:p>
            <a:endParaRPr lang="en-US" sz="1200" dirty="0" smtClean="0"/>
          </a:p>
          <a:p>
            <a:pPr marL="166688" indent="-166688"/>
            <a:r>
              <a:rPr lang="en-US" sz="1200" dirty="0" smtClean="0"/>
              <a:t>AB420  - end the practice of suspending or recommending for expulsion a pupil who “willfully defies” the authority of school officials. They found that the bill would have many benefits to physical and mental health, including through reduced school dropout, poverty and incarceration. Because African Americans are disproportionately suspended and expelled for willful defiance, the bill would benefit them the most. </a:t>
            </a:r>
          </a:p>
          <a:p>
            <a:pPr marL="166688" indent="-166688"/>
            <a:r>
              <a:rPr lang="en-US" sz="1200" dirty="0" smtClean="0"/>
              <a:t>SB935  - raise the minimum wage over the next several years and then adjust it annually to account for inflation after that. Their analysis shows that raising the minimum wage would result in significantly improved health and wellbeing for Californians. </a:t>
            </a:r>
          </a:p>
          <a:p>
            <a:pPr marL="166688" indent="-166688"/>
            <a:r>
              <a:rPr lang="en-US" sz="1200" dirty="0" smtClean="0"/>
              <a:t>AB2345  - expand access to California’s welfare and food stamps programs to additional groups of noncitizens. They found that, by increasing the ability of recipients – both adults and children – to meet basic needs such as food, housing, health care, child care, and transportation, access to these programs would lead to: better overall physical health and specifically decreases in levels of obesity as well as chronic diseases such as asthma and heart disease; better overall mental health and specifically decreases in depression and anxiety; and longer lives. </a:t>
            </a:r>
          </a:p>
          <a:p>
            <a:endParaRPr lang="en-US" dirty="0"/>
          </a:p>
        </p:txBody>
      </p:sp>
      <p:sp>
        <p:nvSpPr>
          <p:cNvPr id="4" name="Slide Number Placeholder 3"/>
          <p:cNvSpPr>
            <a:spLocks noGrp="1"/>
          </p:cNvSpPr>
          <p:nvPr>
            <p:ph type="sldNum" sz="quarter" idx="10"/>
          </p:nvPr>
        </p:nvSpPr>
        <p:spPr/>
        <p:txBody>
          <a:bodyPr/>
          <a:lstStyle/>
          <a:p>
            <a:fld id="{C3340E81-67C5-45EB-AD44-5B52D4BA4F3A}" type="slidenum">
              <a:rPr lang="en-US" smtClean="0"/>
              <a:pPr/>
              <a:t>41</a:t>
            </a:fld>
            <a:endParaRPr lang="en-US"/>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HIP uses all of these activities to integrate health into the decision-making process.</a:t>
            </a:r>
            <a:r>
              <a:rPr lang="en-US" baseline="0" dirty="0" smtClean="0"/>
              <a:t> This list is based on services they offer, but also provides ideas for how to integrate health into the decision-making process for specific policies, practices, etc.</a:t>
            </a:r>
            <a:endParaRPr lang="en-US" dirty="0"/>
          </a:p>
        </p:txBody>
      </p:sp>
      <p:sp>
        <p:nvSpPr>
          <p:cNvPr id="4" name="Slide Number Placeholder 3"/>
          <p:cNvSpPr>
            <a:spLocks noGrp="1"/>
          </p:cNvSpPr>
          <p:nvPr>
            <p:ph type="sldNum" sz="quarter" idx="10"/>
          </p:nvPr>
        </p:nvSpPr>
        <p:spPr/>
        <p:txBody>
          <a:bodyPr/>
          <a:lstStyle/>
          <a:p>
            <a:fld id="{C3340E81-67C5-45EB-AD44-5B52D4BA4F3A}" type="slidenum">
              <a:rPr lang="en-US" smtClean="0"/>
              <a:pPr/>
              <a:t>42</a:t>
            </a:fld>
            <a:endParaRPr lang="en-US"/>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pPr>
              <a:buFont typeface="Arial" pitchFamily="34" charset="0"/>
              <a:buNone/>
            </a:pPr>
            <a:r>
              <a:rPr lang="en-US" dirty="0" smtClean="0"/>
              <a:t>Here</a:t>
            </a:r>
            <a:r>
              <a:rPr lang="en-US" baseline="0" dirty="0" smtClean="0"/>
              <a:t> are several </a:t>
            </a:r>
            <a:r>
              <a:rPr lang="en-US" dirty="0" smtClean="0"/>
              <a:t>examples of current policies</a:t>
            </a:r>
            <a:r>
              <a:rPr lang="en-US" baseline="0" dirty="0" smtClean="0"/>
              <a:t> or projects in NM where</a:t>
            </a:r>
            <a:r>
              <a:rPr lang="en-US" dirty="0" smtClean="0"/>
              <a:t> a HiAP approach is being applied</a:t>
            </a:r>
            <a:r>
              <a:rPr lang="en-US" baseline="0" dirty="0" smtClean="0"/>
              <a:t>, or could be applied. Some of these include: (ask for more examples they can think of)</a:t>
            </a:r>
          </a:p>
          <a:p>
            <a:pPr>
              <a:buFont typeface="Arial" pitchFamily="34" charset="0"/>
              <a:buNone/>
            </a:pPr>
            <a:endParaRPr lang="en-US" baseline="0" dirty="0" smtClean="0"/>
          </a:p>
          <a:p>
            <a:pPr>
              <a:buFont typeface="Arial" pitchFamily="34" charset="0"/>
              <a:buChar char="•"/>
            </a:pPr>
            <a:r>
              <a:rPr lang="en-US" dirty="0" smtClean="0"/>
              <a:t>Legalization of marijuana – involves the criminal justice and public safety systems; decreasing incarceration for possession</a:t>
            </a:r>
            <a:r>
              <a:rPr lang="en-US" baseline="0" dirty="0" smtClean="0"/>
              <a:t> of marijuana impacts not only the health of the users, but their families. Incarceration of a parent is a disruptive force in the life of children/youth, leading to later health problems. Incarceration also impacts an individual’s possibilities for employment and housing, both of which affect physical and mental health.</a:t>
            </a:r>
            <a:endParaRPr lang="en-US" dirty="0" smtClean="0"/>
          </a:p>
          <a:p>
            <a:pPr>
              <a:buFont typeface="Arial" pitchFamily="34" charset="0"/>
              <a:buChar char="•"/>
            </a:pPr>
            <a:r>
              <a:rPr lang="en-US" dirty="0" smtClean="0"/>
              <a:t>J. Paul Taylor Task Force – child abuse and adverse childhood experiences are powerful determinants for later adult health, which supports the need for involving early childhood services, social services for families, child protective services, behavioral health services, housing, and education all early on to prevent those adverse experiences</a:t>
            </a:r>
          </a:p>
          <a:p>
            <a:pPr marL="0" marR="0"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en-US" dirty="0" smtClean="0"/>
              <a:t> Statewide Long Range Transportation Plan – It’s my understanding that the Department of Transportation invited public health representatives into the planning process, making it a public health and safety plan</a:t>
            </a:r>
          </a:p>
          <a:p>
            <a:pPr marL="0" marR="0"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en-US" dirty="0" smtClean="0"/>
              <a:t> Race to the Top – involving multiple departments to improve education, with a focus on young children</a:t>
            </a:r>
          </a:p>
          <a:p>
            <a:pPr marL="0" marR="0"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en-US" dirty="0" smtClean="0"/>
              <a:t> Obesity prevention projects across NM - Healthy Kids Healthy Communities across NM, the</a:t>
            </a:r>
            <a:r>
              <a:rPr lang="en-US" baseline="0" dirty="0" smtClean="0"/>
              <a:t> </a:t>
            </a:r>
            <a:r>
              <a:rPr lang="en-US" dirty="0" smtClean="0"/>
              <a:t>new CDC-funded</a:t>
            </a:r>
            <a:r>
              <a:rPr lang="en-US" baseline="0" dirty="0" smtClean="0"/>
              <a:t> Racial &amp; Ethnic Approaches to Community Health (REACH) in Bernalillo County, all using multi-sector approaches to increase access to physical activity opportunities and access to healthy foods. Policies in other sectors – built environment, education, agriculture – all become an opportunity to examine the impact on health, in this case specifically obesity. </a:t>
            </a:r>
          </a:p>
          <a:p>
            <a:pPr marL="0" marR="0" indent="0" algn="l" defTabSz="914400" rtl="0" eaLnBrk="1" fontAlgn="auto" latinLnBrk="0" hangingPunct="1">
              <a:lnSpc>
                <a:spcPct val="100000"/>
              </a:lnSpc>
              <a:spcBef>
                <a:spcPts val="0"/>
              </a:spcBef>
              <a:spcAft>
                <a:spcPts val="0"/>
              </a:spcAft>
              <a:buClrTx/>
              <a:buSzTx/>
              <a:buFont typeface="Arial" pitchFamily="34" charset="0"/>
              <a:buNone/>
              <a:tabLst/>
              <a:defRPr/>
            </a:pPr>
            <a:endParaRPr lang="en-US" dirty="0" smtClean="0"/>
          </a:p>
          <a:p>
            <a:pPr>
              <a:buFont typeface="Arial" pitchFamily="34" charset="0"/>
              <a:buChar char="•"/>
            </a:pPr>
            <a:endParaRPr lang="en-US" dirty="0"/>
          </a:p>
        </p:txBody>
      </p:sp>
      <p:sp>
        <p:nvSpPr>
          <p:cNvPr id="4" name="Slide Number Placeholder 3"/>
          <p:cNvSpPr>
            <a:spLocks noGrp="1"/>
          </p:cNvSpPr>
          <p:nvPr>
            <p:ph type="sldNum" sz="quarter" idx="10"/>
          </p:nvPr>
        </p:nvSpPr>
        <p:spPr/>
        <p:txBody>
          <a:bodyPr/>
          <a:lstStyle/>
          <a:p>
            <a:fld id="{C3340E81-67C5-45EB-AD44-5B52D4BA4F3A}" type="slidenum">
              <a:rPr lang="en-US" smtClean="0"/>
              <a:pPr/>
              <a:t>44</a:t>
            </a:fld>
            <a:endParaRPr lang="en-US"/>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 know there may be some people who are wondering if this is just the new “flavor</a:t>
            </a:r>
            <a:r>
              <a:rPr lang="en-US" baseline="0" dirty="0" smtClean="0"/>
              <a:t> of the month” to replace all the other frameworks or methodologies that we’ve been talking about, like Collective Impact, RBA, HIA, etc.</a:t>
            </a:r>
            <a:endParaRPr lang="en-US" dirty="0" smtClean="0"/>
          </a:p>
          <a:p>
            <a:endParaRPr lang="en-US" dirty="0" smtClean="0"/>
          </a:p>
          <a:p>
            <a:r>
              <a:rPr lang="en-US" baseline="0" dirty="0" smtClean="0"/>
              <a:t>But all these tools can actually be used together. They complement each other. It’s not a competition for which tool to use…</a:t>
            </a:r>
            <a:endParaRPr lang="en-US" dirty="0"/>
          </a:p>
        </p:txBody>
      </p:sp>
      <p:sp>
        <p:nvSpPr>
          <p:cNvPr id="4" name="Slide Number Placeholder 3"/>
          <p:cNvSpPr>
            <a:spLocks noGrp="1"/>
          </p:cNvSpPr>
          <p:nvPr>
            <p:ph type="sldNum" sz="quarter" idx="10"/>
          </p:nvPr>
        </p:nvSpPr>
        <p:spPr/>
        <p:txBody>
          <a:bodyPr/>
          <a:lstStyle/>
          <a:p>
            <a:fld id="{C3340E81-67C5-45EB-AD44-5B52D4BA4F3A}" type="slidenum">
              <a:rPr lang="en-US" smtClean="0"/>
              <a:pPr/>
              <a:t>45</a:t>
            </a:fld>
            <a:endParaRPr lang="en-US"/>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Go</a:t>
            </a:r>
            <a:r>
              <a:rPr lang="en-US" baseline="0" dirty="0" smtClean="0"/>
              <a:t> to website to take a tour of Toolkit…</a:t>
            </a:r>
            <a:endParaRPr lang="en-US" dirty="0"/>
          </a:p>
        </p:txBody>
      </p:sp>
      <p:sp>
        <p:nvSpPr>
          <p:cNvPr id="4" name="Slide Number Placeholder 3"/>
          <p:cNvSpPr>
            <a:spLocks noGrp="1"/>
          </p:cNvSpPr>
          <p:nvPr>
            <p:ph type="sldNum" sz="quarter" idx="10"/>
          </p:nvPr>
        </p:nvSpPr>
        <p:spPr/>
        <p:txBody>
          <a:bodyPr/>
          <a:lstStyle/>
          <a:p>
            <a:fld id="{C3340E81-67C5-45EB-AD44-5B52D4BA4F3A}" type="slidenum">
              <a:rPr lang="en-US" smtClean="0"/>
              <a:pPr/>
              <a:t>47</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What determines how healthy we are? Depending</a:t>
            </a:r>
            <a:r>
              <a:rPr lang="en-US" baseline="0" dirty="0" smtClean="0"/>
              <a:t> on which research or article you look at, it might come out something like what you see in the next slide. Although listed in one article I was reviewing as 5%, genetics I’ve also seen as high as 10-15%. But the impact of medical care tends to usually be around 10%, and at least a third is due to individual behaviors. Of course, it’s immediately obvious that this does not add up to 100%.  There’s a big chunk missing. That other 55% or so is what REALLY determines how healthy we </a:t>
            </a:r>
            <a:r>
              <a:rPr lang="en-US" baseline="0" dirty="0" smtClean="0"/>
              <a:t>are…</a:t>
            </a:r>
            <a:endParaRPr lang="en-US" dirty="0"/>
          </a:p>
        </p:txBody>
      </p:sp>
      <p:sp>
        <p:nvSpPr>
          <p:cNvPr id="4" name="Slide Number Placeholder 3"/>
          <p:cNvSpPr>
            <a:spLocks noGrp="1"/>
          </p:cNvSpPr>
          <p:nvPr>
            <p:ph type="sldNum" sz="quarter" idx="10"/>
          </p:nvPr>
        </p:nvSpPr>
        <p:spPr/>
        <p:txBody>
          <a:bodyPr/>
          <a:lstStyle/>
          <a:p>
            <a:fld id="{C3340E81-67C5-45EB-AD44-5B52D4BA4F3A}" type="slidenum">
              <a:rPr lang="en-US" smtClean="0"/>
              <a:pPr/>
              <a:t>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So here is</a:t>
            </a:r>
            <a:r>
              <a:rPr lang="en-US" baseline="0" dirty="0" smtClean="0"/>
              <a:t> a long list of some of the most recognized social, economic, and environmental determinants of </a:t>
            </a:r>
            <a:r>
              <a:rPr lang="en-US" baseline="0" dirty="0" smtClean="0"/>
              <a:t>health, many of which you just saw illustrated in the video. </a:t>
            </a:r>
            <a:r>
              <a:rPr lang="en-US" baseline="0" dirty="0" smtClean="0"/>
              <a:t/>
            </a:r>
            <a:br>
              <a:rPr lang="en-US" baseline="0" dirty="0" smtClean="0"/>
            </a:br>
            <a:endParaRPr lang="en-US" baseline="0" dirty="0" smtClean="0"/>
          </a:p>
          <a:p>
            <a:r>
              <a:rPr lang="en-US" baseline="0" dirty="0" smtClean="0"/>
              <a:t>However, </a:t>
            </a:r>
            <a:r>
              <a:rPr lang="en-US" baseline="0" dirty="0" smtClean="0"/>
              <a:t>the other thing we saw illustrated in the video is that all </a:t>
            </a:r>
            <a:r>
              <a:rPr lang="en-US" baseline="0" dirty="0" smtClean="0"/>
              <a:t>of these factors are greatly impacted by other social forces that determine the quality and quantity of resources available to individuals and communities in any of these areas. These are the Determinants of Equity…as shown in the next slide…</a:t>
            </a:r>
            <a:endParaRPr lang="en-US" dirty="0"/>
          </a:p>
        </p:txBody>
      </p:sp>
      <p:sp>
        <p:nvSpPr>
          <p:cNvPr id="4" name="Slide Number Placeholder 3"/>
          <p:cNvSpPr>
            <a:spLocks noGrp="1"/>
          </p:cNvSpPr>
          <p:nvPr>
            <p:ph type="sldNum" sz="quarter" idx="10"/>
          </p:nvPr>
        </p:nvSpPr>
        <p:spPr/>
        <p:txBody>
          <a:bodyPr/>
          <a:lstStyle/>
          <a:p>
            <a:fld id="{C3340E81-67C5-45EB-AD44-5B52D4BA4F3A}" type="slidenum">
              <a:rPr lang="en-US" smtClean="0"/>
              <a:pPr/>
              <a:t>7</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20000"/>
          </a:bodyPr>
          <a:lstStyle/>
          <a:p>
            <a:r>
              <a:rPr lang="en-US" dirty="0" smtClean="0"/>
              <a:t>We know that poverty, racism, classism, sexism and any other form of discrimination are inequities</a:t>
            </a:r>
            <a:r>
              <a:rPr lang="en-US" baseline="0" dirty="0" smtClean="0"/>
              <a:t> that </a:t>
            </a:r>
            <a:r>
              <a:rPr lang="en-US" dirty="0" smtClean="0"/>
              <a:t>have a major impact on the quality and availability of all of these determinants from the built environment all the way through this list down to the working conditions.  For this reason, equity is a key principle and value to keep in mind in the following discussion of health in all policies. </a:t>
            </a:r>
            <a:br>
              <a:rPr lang="en-US" dirty="0" smtClean="0"/>
            </a:br>
            <a:r>
              <a:rPr lang="en-US" dirty="0" smtClean="0"/>
              <a:t>       (Ask for examples from audience first, then add these below if not mentioned):</a:t>
            </a:r>
          </a:p>
          <a:p>
            <a:pPr>
              <a:buFont typeface="Arial" pitchFamily="34" charset="0"/>
              <a:buChar char="•"/>
            </a:pPr>
            <a:r>
              <a:rPr lang="en-US" dirty="0" smtClean="0"/>
              <a:t> Built</a:t>
            </a:r>
            <a:r>
              <a:rPr lang="en-US" baseline="0" dirty="0" smtClean="0"/>
              <a:t> Environment – when sidewalks are lacking in poor neighborhoods of color, preventing children from walking safely to school</a:t>
            </a:r>
          </a:p>
          <a:p>
            <a:pPr marL="0" marR="0"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en-US" baseline="0" dirty="0" smtClean="0"/>
              <a:t> Education - </a:t>
            </a:r>
            <a:r>
              <a:rPr lang="en-US" dirty="0" smtClean="0"/>
              <a:t>when policies discourage students through punitive actions such as suspension/expulsion leading to dropping</a:t>
            </a:r>
            <a:r>
              <a:rPr lang="en-US" baseline="0" dirty="0" smtClean="0"/>
              <a:t> out, rather than providing the appropriate supports to </a:t>
            </a:r>
            <a:r>
              <a:rPr lang="en-US" dirty="0" smtClean="0"/>
              <a:t>encourage</a:t>
            </a:r>
            <a:r>
              <a:rPr lang="en-US" baseline="0" dirty="0" smtClean="0"/>
              <a:t> </a:t>
            </a:r>
            <a:r>
              <a:rPr lang="en-US" dirty="0" smtClean="0"/>
              <a:t>youth to stay in school and graduate (which leads to better health as an adult) </a:t>
            </a:r>
          </a:p>
          <a:p>
            <a:pPr>
              <a:buFont typeface="Arial" pitchFamily="34" charset="0"/>
              <a:buChar char="•"/>
            </a:pPr>
            <a:r>
              <a:rPr lang="en-US" dirty="0" smtClean="0"/>
              <a:t> Land Use Policy</a:t>
            </a:r>
            <a:r>
              <a:rPr lang="en-US" baseline="0" dirty="0" smtClean="0"/>
              <a:t> – when polluting industries are concentrated in poorer neighborhoods, causing increased cancer, asthma, etc.</a:t>
            </a:r>
          </a:p>
          <a:p>
            <a:pPr>
              <a:buFont typeface="Arial" pitchFamily="34" charset="0"/>
              <a:buChar char="•"/>
            </a:pPr>
            <a:r>
              <a:rPr lang="en-US" baseline="0" dirty="0" smtClean="0"/>
              <a:t> Transportation -  </a:t>
            </a:r>
            <a:r>
              <a:rPr lang="en-US" dirty="0" smtClean="0"/>
              <a:t>when affordable, accessible mass transit is not available in poor neighborhoods</a:t>
            </a:r>
            <a:r>
              <a:rPr lang="en-US" baseline="0" dirty="0" smtClean="0"/>
              <a:t> so that people’s health could be improved directly (by walking to and from the bus stop) and indirectly (by improving access to meaningful work or healthy food or necessary services)</a:t>
            </a:r>
          </a:p>
          <a:p>
            <a:pPr marL="0" marR="0"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en-US" baseline="0" dirty="0" smtClean="0"/>
              <a:t> Working Conditions –  in addition to the obvious impact on health of unsafe working conditions or toxic environments (both physical and emotional) health is also an issue when employees suffer from wage theft (substandard or with-held wages) preventing the ability of the worker to make healthy choices in housing or food, as well as increasing stress leading to further illness</a:t>
            </a:r>
            <a:br>
              <a:rPr lang="en-US" baseline="0" dirty="0" smtClean="0"/>
            </a:br>
            <a:endParaRPr lang="en-US" baseline="0" dirty="0" smtClean="0"/>
          </a:p>
          <a:p>
            <a:endParaRPr lang="en-US" baseline="0" dirty="0" smtClean="0"/>
          </a:p>
        </p:txBody>
      </p:sp>
      <p:sp>
        <p:nvSpPr>
          <p:cNvPr id="4" name="Slide Number Placeholder 3"/>
          <p:cNvSpPr>
            <a:spLocks noGrp="1"/>
          </p:cNvSpPr>
          <p:nvPr>
            <p:ph type="sldNum" sz="quarter" idx="10"/>
          </p:nvPr>
        </p:nvSpPr>
        <p:spPr/>
        <p:txBody>
          <a:bodyPr/>
          <a:lstStyle/>
          <a:p>
            <a:fld id="{C3340E81-67C5-45EB-AD44-5B52D4BA4F3A}" type="slidenum">
              <a:rPr lang="en-US" smtClean="0"/>
              <a:pPr/>
              <a:t>8</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 further word about equity. Equity is not the same as equality.</a:t>
            </a:r>
            <a:r>
              <a:rPr lang="en-US" baseline="0" dirty="0" smtClean="0"/>
              <a:t> As you can see here on the left, all children have equal boxes. But the results are not fair. On the right the resources have been distributed so that all have an equal opportunity to see the game. Equity is what assures that everyone has the appropriate resources so that all have an equal opportunity. I’ve also heard this described as “Equality is giving everyone a pair of shoes. Equity is giving everyone a pair of shoes that fits.”</a:t>
            </a:r>
            <a:endParaRPr lang="en-US" dirty="0"/>
          </a:p>
        </p:txBody>
      </p:sp>
      <p:sp>
        <p:nvSpPr>
          <p:cNvPr id="4" name="Slide Number Placeholder 3"/>
          <p:cNvSpPr>
            <a:spLocks noGrp="1"/>
          </p:cNvSpPr>
          <p:nvPr>
            <p:ph type="sldNum" sz="quarter" idx="10"/>
          </p:nvPr>
        </p:nvSpPr>
        <p:spPr/>
        <p:txBody>
          <a:bodyPr/>
          <a:lstStyle/>
          <a:p>
            <a:fld id="{C3340E81-67C5-45EB-AD44-5B52D4BA4F3A}" type="slidenum">
              <a:rPr lang="en-US" smtClean="0"/>
              <a:pPr/>
              <a:t>9</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As a first introduction to the toolkit and specifically the SDOH</a:t>
            </a:r>
            <a:r>
              <a:rPr lang="en-US" baseline="0" dirty="0" smtClean="0"/>
              <a:t> tools, s</a:t>
            </a:r>
            <a:r>
              <a:rPr lang="en-US" dirty="0" smtClean="0"/>
              <a:t>how the sections on Communications, Exercises and Videos.</a:t>
            </a:r>
          </a:p>
          <a:p>
            <a:endParaRPr lang="en-US" dirty="0"/>
          </a:p>
        </p:txBody>
      </p:sp>
      <p:sp>
        <p:nvSpPr>
          <p:cNvPr id="4" name="Slide Number Placeholder 3"/>
          <p:cNvSpPr>
            <a:spLocks noGrp="1"/>
          </p:cNvSpPr>
          <p:nvPr>
            <p:ph type="sldNum" sz="quarter" idx="10"/>
          </p:nvPr>
        </p:nvSpPr>
        <p:spPr/>
        <p:txBody>
          <a:bodyPr/>
          <a:lstStyle/>
          <a:p>
            <a:fld id="{C3340E81-67C5-45EB-AD44-5B52D4BA4F3A}" type="slidenum">
              <a:rPr lang="en-US" smtClean="0"/>
              <a:pPr/>
              <a:t>10</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EB6B2C57-A90D-412D-ACDA-8AE61BB032F2}" type="datetimeFigureOut">
              <a:rPr lang="en-US" smtClean="0">
                <a:solidFill>
                  <a:prstClr val="white">
                    <a:tint val="75000"/>
                  </a:prstClr>
                </a:solidFill>
              </a:rPr>
              <a:pPr/>
              <a:t>12/7/2014</a:t>
            </a:fld>
            <a:endParaRPr lang="en-US">
              <a:solidFill>
                <a:prstClr val="white">
                  <a:tint val="75000"/>
                </a:prstClr>
              </a:solidFill>
            </a:endParaRPr>
          </a:p>
        </p:txBody>
      </p:sp>
      <p:sp>
        <p:nvSpPr>
          <p:cNvPr id="5" name="Footer Placeholder 4"/>
          <p:cNvSpPr>
            <a:spLocks noGrp="1"/>
          </p:cNvSpPr>
          <p:nvPr>
            <p:ph type="ftr" sz="quarter" idx="11"/>
          </p:nvPr>
        </p:nvSpPr>
        <p:spPr/>
        <p:txBody>
          <a:bodyPr/>
          <a:lstStyle/>
          <a:p>
            <a:endParaRPr lang="en-US">
              <a:solidFill>
                <a:prstClr val="white">
                  <a:tint val="75000"/>
                </a:prstClr>
              </a:solidFill>
            </a:endParaRPr>
          </a:p>
        </p:txBody>
      </p:sp>
      <p:sp>
        <p:nvSpPr>
          <p:cNvPr id="6" name="Slide Number Placeholder 5"/>
          <p:cNvSpPr>
            <a:spLocks noGrp="1"/>
          </p:cNvSpPr>
          <p:nvPr>
            <p:ph type="sldNum" sz="quarter" idx="12"/>
          </p:nvPr>
        </p:nvSpPr>
        <p:spPr/>
        <p:txBody>
          <a:bodyPr/>
          <a:lstStyle/>
          <a:p>
            <a:fld id="{0D7A1DA5-ACA2-410C-B940-3058C0AE2704}"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xmlns="" val="307078768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B6B2C57-A90D-412D-ACDA-8AE61BB032F2}" type="datetimeFigureOut">
              <a:rPr lang="en-US" smtClean="0">
                <a:solidFill>
                  <a:prstClr val="white">
                    <a:tint val="75000"/>
                  </a:prstClr>
                </a:solidFill>
              </a:rPr>
              <a:pPr/>
              <a:t>12/7/2014</a:t>
            </a:fld>
            <a:endParaRPr lang="en-US">
              <a:solidFill>
                <a:prstClr val="white">
                  <a:tint val="75000"/>
                </a:prstClr>
              </a:solidFill>
            </a:endParaRPr>
          </a:p>
        </p:txBody>
      </p:sp>
      <p:sp>
        <p:nvSpPr>
          <p:cNvPr id="5" name="Footer Placeholder 4"/>
          <p:cNvSpPr>
            <a:spLocks noGrp="1"/>
          </p:cNvSpPr>
          <p:nvPr>
            <p:ph type="ftr" sz="quarter" idx="11"/>
          </p:nvPr>
        </p:nvSpPr>
        <p:spPr/>
        <p:txBody>
          <a:bodyPr/>
          <a:lstStyle/>
          <a:p>
            <a:endParaRPr lang="en-US">
              <a:solidFill>
                <a:prstClr val="white">
                  <a:tint val="75000"/>
                </a:prstClr>
              </a:solidFill>
            </a:endParaRPr>
          </a:p>
        </p:txBody>
      </p:sp>
      <p:sp>
        <p:nvSpPr>
          <p:cNvPr id="6" name="Slide Number Placeholder 5"/>
          <p:cNvSpPr>
            <a:spLocks noGrp="1"/>
          </p:cNvSpPr>
          <p:nvPr>
            <p:ph type="sldNum" sz="quarter" idx="12"/>
          </p:nvPr>
        </p:nvSpPr>
        <p:spPr/>
        <p:txBody>
          <a:bodyPr/>
          <a:lstStyle/>
          <a:p>
            <a:fld id="{0D7A1DA5-ACA2-410C-B940-3058C0AE2704}"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xmlns="" val="415043236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B6B2C57-A90D-412D-ACDA-8AE61BB032F2}" type="datetimeFigureOut">
              <a:rPr lang="en-US" smtClean="0">
                <a:solidFill>
                  <a:prstClr val="white">
                    <a:tint val="75000"/>
                  </a:prstClr>
                </a:solidFill>
              </a:rPr>
              <a:pPr/>
              <a:t>12/7/2014</a:t>
            </a:fld>
            <a:endParaRPr lang="en-US">
              <a:solidFill>
                <a:prstClr val="white">
                  <a:tint val="75000"/>
                </a:prstClr>
              </a:solidFill>
            </a:endParaRPr>
          </a:p>
        </p:txBody>
      </p:sp>
      <p:sp>
        <p:nvSpPr>
          <p:cNvPr id="5" name="Footer Placeholder 4"/>
          <p:cNvSpPr>
            <a:spLocks noGrp="1"/>
          </p:cNvSpPr>
          <p:nvPr>
            <p:ph type="ftr" sz="quarter" idx="11"/>
          </p:nvPr>
        </p:nvSpPr>
        <p:spPr/>
        <p:txBody>
          <a:bodyPr/>
          <a:lstStyle/>
          <a:p>
            <a:endParaRPr lang="en-US">
              <a:solidFill>
                <a:prstClr val="white">
                  <a:tint val="75000"/>
                </a:prstClr>
              </a:solidFill>
            </a:endParaRPr>
          </a:p>
        </p:txBody>
      </p:sp>
      <p:sp>
        <p:nvSpPr>
          <p:cNvPr id="6" name="Slide Number Placeholder 5"/>
          <p:cNvSpPr>
            <a:spLocks noGrp="1"/>
          </p:cNvSpPr>
          <p:nvPr>
            <p:ph type="sldNum" sz="quarter" idx="12"/>
          </p:nvPr>
        </p:nvSpPr>
        <p:spPr/>
        <p:txBody>
          <a:bodyPr/>
          <a:lstStyle/>
          <a:p>
            <a:fld id="{0D7A1DA5-ACA2-410C-B940-3058C0AE2704}"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xmlns="" val="20985951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B6B2C57-A90D-412D-ACDA-8AE61BB032F2}" type="datetimeFigureOut">
              <a:rPr lang="en-US" smtClean="0">
                <a:solidFill>
                  <a:prstClr val="white">
                    <a:tint val="75000"/>
                  </a:prstClr>
                </a:solidFill>
              </a:rPr>
              <a:pPr/>
              <a:t>12/7/2014</a:t>
            </a:fld>
            <a:endParaRPr lang="en-US">
              <a:solidFill>
                <a:prstClr val="white">
                  <a:tint val="75000"/>
                </a:prstClr>
              </a:solidFill>
            </a:endParaRPr>
          </a:p>
        </p:txBody>
      </p:sp>
      <p:sp>
        <p:nvSpPr>
          <p:cNvPr id="5" name="Footer Placeholder 4"/>
          <p:cNvSpPr>
            <a:spLocks noGrp="1"/>
          </p:cNvSpPr>
          <p:nvPr>
            <p:ph type="ftr" sz="quarter" idx="11"/>
          </p:nvPr>
        </p:nvSpPr>
        <p:spPr/>
        <p:txBody>
          <a:bodyPr/>
          <a:lstStyle/>
          <a:p>
            <a:endParaRPr lang="en-US">
              <a:solidFill>
                <a:prstClr val="white">
                  <a:tint val="75000"/>
                </a:prstClr>
              </a:solidFill>
            </a:endParaRPr>
          </a:p>
        </p:txBody>
      </p:sp>
      <p:sp>
        <p:nvSpPr>
          <p:cNvPr id="6" name="Slide Number Placeholder 5"/>
          <p:cNvSpPr>
            <a:spLocks noGrp="1"/>
          </p:cNvSpPr>
          <p:nvPr>
            <p:ph type="sldNum" sz="quarter" idx="12"/>
          </p:nvPr>
        </p:nvSpPr>
        <p:spPr/>
        <p:txBody>
          <a:bodyPr/>
          <a:lstStyle/>
          <a:p>
            <a:fld id="{0D7A1DA5-ACA2-410C-B940-3058C0AE2704}"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xmlns="" val="18693927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B6B2C57-A90D-412D-ACDA-8AE61BB032F2}" type="datetimeFigureOut">
              <a:rPr lang="en-US" smtClean="0">
                <a:solidFill>
                  <a:prstClr val="white">
                    <a:tint val="75000"/>
                  </a:prstClr>
                </a:solidFill>
              </a:rPr>
              <a:pPr/>
              <a:t>12/7/2014</a:t>
            </a:fld>
            <a:endParaRPr lang="en-US">
              <a:solidFill>
                <a:prstClr val="white">
                  <a:tint val="75000"/>
                </a:prstClr>
              </a:solidFill>
            </a:endParaRPr>
          </a:p>
        </p:txBody>
      </p:sp>
      <p:sp>
        <p:nvSpPr>
          <p:cNvPr id="5" name="Footer Placeholder 4"/>
          <p:cNvSpPr>
            <a:spLocks noGrp="1"/>
          </p:cNvSpPr>
          <p:nvPr>
            <p:ph type="ftr" sz="quarter" idx="11"/>
          </p:nvPr>
        </p:nvSpPr>
        <p:spPr/>
        <p:txBody>
          <a:bodyPr/>
          <a:lstStyle/>
          <a:p>
            <a:endParaRPr lang="en-US">
              <a:solidFill>
                <a:prstClr val="white">
                  <a:tint val="75000"/>
                </a:prstClr>
              </a:solidFill>
            </a:endParaRPr>
          </a:p>
        </p:txBody>
      </p:sp>
      <p:sp>
        <p:nvSpPr>
          <p:cNvPr id="6" name="Slide Number Placeholder 5"/>
          <p:cNvSpPr>
            <a:spLocks noGrp="1"/>
          </p:cNvSpPr>
          <p:nvPr>
            <p:ph type="sldNum" sz="quarter" idx="12"/>
          </p:nvPr>
        </p:nvSpPr>
        <p:spPr/>
        <p:txBody>
          <a:bodyPr/>
          <a:lstStyle/>
          <a:p>
            <a:fld id="{0D7A1DA5-ACA2-410C-B940-3058C0AE2704}"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xmlns="" val="32658712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EB6B2C57-A90D-412D-ACDA-8AE61BB032F2}" type="datetimeFigureOut">
              <a:rPr lang="en-US" smtClean="0">
                <a:solidFill>
                  <a:prstClr val="white">
                    <a:tint val="75000"/>
                  </a:prstClr>
                </a:solidFill>
              </a:rPr>
              <a:pPr/>
              <a:t>12/7/2014</a:t>
            </a:fld>
            <a:endParaRPr lang="en-US">
              <a:solidFill>
                <a:prstClr val="white">
                  <a:tint val="75000"/>
                </a:prstClr>
              </a:solidFill>
            </a:endParaRPr>
          </a:p>
        </p:txBody>
      </p:sp>
      <p:sp>
        <p:nvSpPr>
          <p:cNvPr id="6" name="Footer Placeholder 5"/>
          <p:cNvSpPr>
            <a:spLocks noGrp="1"/>
          </p:cNvSpPr>
          <p:nvPr>
            <p:ph type="ftr" sz="quarter" idx="11"/>
          </p:nvPr>
        </p:nvSpPr>
        <p:spPr/>
        <p:txBody>
          <a:bodyPr/>
          <a:lstStyle/>
          <a:p>
            <a:endParaRPr lang="en-US">
              <a:solidFill>
                <a:prstClr val="white">
                  <a:tint val="75000"/>
                </a:prstClr>
              </a:solidFill>
            </a:endParaRPr>
          </a:p>
        </p:txBody>
      </p:sp>
      <p:sp>
        <p:nvSpPr>
          <p:cNvPr id="7" name="Slide Number Placeholder 6"/>
          <p:cNvSpPr>
            <a:spLocks noGrp="1"/>
          </p:cNvSpPr>
          <p:nvPr>
            <p:ph type="sldNum" sz="quarter" idx="12"/>
          </p:nvPr>
        </p:nvSpPr>
        <p:spPr/>
        <p:txBody>
          <a:bodyPr/>
          <a:lstStyle/>
          <a:p>
            <a:fld id="{0D7A1DA5-ACA2-410C-B940-3058C0AE2704}"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xmlns="" val="21162545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EB6B2C57-A90D-412D-ACDA-8AE61BB032F2}" type="datetimeFigureOut">
              <a:rPr lang="en-US" smtClean="0">
                <a:solidFill>
                  <a:prstClr val="white">
                    <a:tint val="75000"/>
                  </a:prstClr>
                </a:solidFill>
              </a:rPr>
              <a:pPr/>
              <a:t>12/7/2014</a:t>
            </a:fld>
            <a:endParaRPr lang="en-US">
              <a:solidFill>
                <a:prstClr val="white">
                  <a:tint val="75000"/>
                </a:prstClr>
              </a:solidFill>
            </a:endParaRPr>
          </a:p>
        </p:txBody>
      </p:sp>
      <p:sp>
        <p:nvSpPr>
          <p:cNvPr id="8" name="Footer Placeholder 7"/>
          <p:cNvSpPr>
            <a:spLocks noGrp="1"/>
          </p:cNvSpPr>
          <p:nvPr>
            <p:ph type="ftr" sz="quarter" idx="11"/>
          </p:nvPr>
        </p:nvSpPr>
        <p:spPr/>
        <p:txBody>
          <a:bodyPr/>
          <a:lstStyle/>
          <a:p>
            <a:endParaRPr lang="en-US">
              <a:solidFill>
                <a:prstClr val="white">
                  <a:tint val="75000"/>
                </a:prstClr>
              </a:solidFill>
            </a:endParaRPr>
          </a:p>
        </p:txBody>
      </p:sp>
      <p:sp>
        <p:nvSpPr>
          <p:cNvPr id="9" name="Slide Number Placeholder 8"/>
          <p:cNvSpPr>
            <a:spLocks noGrp="1"/>
          </p:cNvSpPr>
          <p:nvPr>
            <p:ph type="sldNum" sz="quarter" idx="12"/>
          </p:nvPr>
        </p:nvSpPr>
        <p:spPr/>
        <p:txBody>
          <a:bodyPr/>
          <a:lstStyle/>
          <a:p>
            <a:fld id="{0D7A1DA5-ACA2-410C-B940-3058C0AE2704}"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xmlns="" val="15104216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EB6B2C57-A90D-412D-ACDA-8AE61BB032F2}" type="datetimeFigureOut">
              <a:rPr lang="en-US" smtClean="0">
                <a:solidFill>
                  <a:prstClr val="white">
                    <a:tint val="75000"/>
                  </a:prstClr>
                </a:solidFill>
              </a:rPr>
              <a:pPr/>
              <a:t>12/7/2014</a:t>
            </a:fld>
            <a:endParaRPr lang="en-US">
              <a:solidFill>
                <a:prstClr val="white">
                  <a:tint val="75000"/>
                </a:prstClr>
              </a:solidFill>
            </a:endParaRPr>
          </a:p>
        </p:txBody>
      </p:sp>
      <p:sp>
        <p:nvSpPr>
          <p:cNvPr id="4" name="Footer Placeholder 3"/>
          <p:cNvSpPr>
            <a:spLocks noGrp="1"/>
          </p:cNvSpPr>
          <p:nvPr>
            <p:ph type="ftr" sz="quarter" idx="11"/>
          </p:nvPr>
        </p:nvSpPr>
        <p:spPr/>
        <p:txBody>
          <a:bodyPr/>
          <a:lstStyle/>
          <a:p>
            <a:endParaRPr lang="en-US">
              <a:solidFill>
                <a:prstClr val="white">
                  <a:tint val="75000"/>
                </a:prstClr>
              </a:solidFill>
            </a:endParaRPr>
          </a:p>
        </p:txBody>
      </p:sp>
      <p:sp>
        <p:nvSpPr>
          <p:cNvPr id="5" name="Slide Number Placeholder 4"/>
          <p:cNvSpPr>
            <a:spLocks noGrp="1"/>
          </p:cNvSpPr>
          <p:nvPr>
            <p:ph type="sldNum" sz="quarter" idx="12"/>
          </p:nvPr>
        </p:nvSpPr>
        <p:spPr/>
        <p:txBody>
          <a:bodyPr/>
          <a:lstStyle/>
          <a:p>
            <a:fld id="{0D7A1DA5-ACA2-410C-B940-3058C0AE2704}"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xmlns="" val="7963279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B6B2C57-A90D-412D-ACDA-8AE61BB032F2}" type="datetimeFigureOut">
              <a:rPr lang="en-US" smtClean="0">
                <a:solidFill>
                  <a:prstClr val="white">
                    <a:tint val="75000"/>
                  </a:prstClr>
                </a:solidFill>
              </a:rPr>
              <a:pPr/>
              <a:t>12/7/2014</a:t>
            </a:fld>
            <a:endParaRPr lang="en-US">
              <a:solidFill>
                <a:prstClr val="white">
                  <a:tint val="75000"/>
                </a:prstClr>
              </a:solidFill>
            </a:endParaRPr>
          </a:p>
        </p:txBody>
      </p:sp>
      <p:sp>
        <p:nvSpPr>
          <p:cNvPr id="3" name="Footer Placeholder 2"/>
          <p:cNvSpPr>
            <a:spLocks noGrp="1"/>
          </p:cNvSpPr>
          <p:nvPr>
            <p:ph type="ftr" sz="quarter" idx="11"/>
          </p:nvPr>
        </p:nvSpPr>
        <p:spPr/>
        <p:txBody>
          <a:bodyPr/>
          <a:lstStyle/>
          <a:p>
            <a:endParaRPr lang="en-US">
              <a:solidFill>
                <a:prstClr val="white">
                  <a:tint val="75000"/>
                </a:prstClr>
              </a:solidFill>
            </a:endParaRPr>
          </a:p>
        </p:txBody>
      </p:sp>
      <p:sp>
        <p:nvSpPr>
          <p:cNvPr id="4" name="Slide Number Placeholder 3"/>
          <p:cNvSpPr>
            <a:spLocks noGrp="1"/>
          </p:cNvSpPr>
          <p:nvPr>
            <p:ph type="sldNum" sz="quarter" idx="12"/>
          </p:nvPr>
        </p:nvSpPr>
        <p:spPr/>
        <p:txBody>
          <a:bodyPr/>
          <a:lstStyle/>
          <a:p>
            <a:fld id="{0D7A1DA5-ACA2-410C-B940-3058C0AE2704}"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xmlns="" val="315116065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B6B2C57-A90D-412D-ACDA-8AE61BB032F2}" type="datetimeFigureOut">
              <a:rPr lang="en-US" smtClean="0">
                <a:solidFill>
                  <a:prstClr val="white">
                    <a:tint val="75000"/>
                  </a:prstClr>
                </a:solidFill>
              </a:rPr>
              <a:pPr/>
              <a:t>12/7/2014</a:t>
            </a:fld>
            <a:endParaRPr lang="en-US">
              <a:solidFill>
                <a:prstClr val="white">
                  <a:tint val="75000"/>
                </a:prstClr>
              </a:solidFill>
            </a:endParaRPr>
          </a:p>
        </p:txBody>
      </p:sp>
      <p:sp>
        <p:nvSpPr>
          <p:cNvPr id="6" name="Footer Placeholder 5"/>
          <p:cNvSpPr>
            <a:spLocks noGrp="1"/>
          </p:cNvSpPr>
          <p:nvPr>
            <p:ph type="ftr" sz="quarter" idx="11"/>
          </p:nvPr>
        </p:nvSpPr>
        <p:spPr/>
        <p:txBody>
          <a:bodyPr/>
          <a:lstStyle/>
          <a:p>
            <a:endParaRPr lang="en-US">
              <a:solidFill>
                <a:prstClr val="white">
                  <a:tint val="75000"/>
                </a:prstClr>
              </a:solidFill>
            </a:endParaRPr>
          </a:p>
        </p:txBody>
      </p:sp>
      <p:sp>
        <p:nvSpPr>
          <p:cNvPr id="7" name="Slide Number Placeholder 6"/>
          <p:cNvSpPr>
            <a:spLocks noGrp="1"/>
          </p:cNvSpPr>
          <p:nvPr>
            <p:ph type="sldNum" sz="quarter" idx="12"/>
          </p:nvPr>
        </p:nvSpPr>
        <p:spPr/>
        <p:txBody>
          <a:bodyPr/>
          <a:lstStyle/>
          <a:p>
            <a:fld id="{0D7A1DA5-ACA2-410C-B940-3058C0AE2704}"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xmlns="" val="283410611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B6B2C57-A90D-412D-ACDA-8AE61BB032F2}" type="datetimeFigureOut">
              <a:rPr lang="en-US" smtClean="0">
                <a:solidFill>
                  <a:prstClr val="white">
                    <a:tint val="75000"/>
                  </a:prstClr>
                </a:solidFill>
              </a:rPr>
              <a:pPr/>
              <a:t>12/7/2014</a:t>
            </a:fld>
            <a:endParaRPr lang="en-US">
              <a:solidFill>
                <a:prstClr val="white">
                  <a:tint val="75000"/>
                </a:prstClr>
              </a:solidFill>
            </a:endParaRPr>
          </a:p>
        </p:txBody>
      </p:sp>
      <p:sp>
        <p:nvSpPr>
          <p:cNvPr id="6" name="Footer Placeholder 5"/>
          <p:cNvSpPr>
            <a:spLocks noGrp="1"/>
          </p:cNvSpPr>
          <p:nvPr>
            <p:ph type="ftr" sz="quarter" idx="11"/>
          </p:nvPr>
        </p:nvSpPr>
        <p:spPr/>
        <p:txBody>
          <a:bodyPr/>
          <a:lstStyle/>
          <a:p>
            <a:endParaRPr lang="en-US">
              <a:solidFill>
                <a:prstClr val="white">
                  <a:tint val="75000"/>
                </a:prstClr>
              </a:solidFill>
            </a:endParaRPr>
          </a:p>
        </p:txBody>
      </p:sp>
      <p:sp>
        <p:nvSpPr>
          <p:cNvPr id="7" name="Slide Number Placeholder 6"/>
          <p:cNvSpPr>
            <a:spLocks noGrp="1"/>
          </p:cNvSpPr>
          <p:nvPr>
            <p:ph type="sldNum" sz="quarter" idx="12"/>
          </p:nvPr>
        </p:nvSpPr>
        <p:spPr/>
        <p:txBody>
          <a:bodyPr/>
          <a:lstStyle/>
          <a:p>
            <a:fld id="{0D7A1DA5-ACA2-410C-B940-3058C0AE2704}"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xmlns="" val="38155147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B6B2C57-A90D-412D-ACDA-8AE61BB032F2}" type="datetimeFigureOut">
              <a:rPr lang="en-US" smtClean="0">
                <a:solidFill>
                  <a:prstClr val="white">
                    <a:tint val="75000"/>
                  </a:prstClr>
                </a:solidFill>
              </a:rPr>
              <a:pPr/>
              <a:t>12/7/2014</a:t>
            </a:fld>
            <a:endParaRPr lang="en-US">
              <a:solidFill>
                <a:prstClr val="white">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white">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D7A1DA5-ACA2-410C-B940-3058C0AE2704}"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xmlns="" val="468608940"/>
      </p:ext>
    </p:extLst>
  </p:cSld>
  <p:clrMap bg1="dk1" tx1="lt1" bg2="dk2" tx2="lt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www.nmpha.org/HiAP_toolkit" TargetMode="External"/><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notesSlide" Target="../notesSlides/notesSlide33.xml"/><Relationship Id="rId1" Type="http://schemas.openxmlformats.org/officeDocument/2006/relationships/slideLayout" Target="../slideLayouts/slideLayout1.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hyperlink" Target="http://www.nmpha.org/HiAP_toolkit" TargetMode="External"/><Relationship Id="rId2" Type="http://schemas.openxmlformats.org/officeDocument/2006/relationships/notesSlide" Target="../notesSlides/notesSlide4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hyperlink" Target="https://www.youtube.com/watch?v=_11xLlwKgWc" TargetMode="Externa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6.xml"/><Relationship Id="rId1" Type="http://schemas.openxmlformats.org/officeDocument/2006/relationships/slideLayout" Target="../slideLayouts/slideLayout6.xml"/><Relationship Id="rId4" Type="http://schemas.openxmlformats.org/officeDocument/2006/relationships/image" Target="../media/image2.wmf"/></Relationships>
</file>

<file path=ppt/slides/_rels/slide8.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7.xml"/><Relationship Id="rId1" Type="http://schemas.openxmlformats.org/officeDocument/2006/relationships/slideLayout" Target="../slideLayouts/slideLayout6.xml"/><Relationship Id="rId4" Type="http://schemas.openxmlformats.org/officeDocument/2006/relationships/image" Target="../media/image2.wmf"/></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28600" y="381001"/>
            <a:ext cx="8610600" cy="2819399"/>
          </a:xfrm>
        </p:spPr>
        <p:txBody>
          <a:bodyPr>
            <a:normAutofit fontScale="90000"/>
          </a:bodyPr>
          <a:lstStyle/>
          <a:p>
            <a:r>
              <a:rPr lang="en-US" sz="6000" dirty="0" smtClean="0">
                <a:solidFill>
                  <a:srgbClr val="FFC000"/>
                </a:solidFill>
                <a:latin typeface="Arial Black" panose="020B0A04020102020204" pitchFamily="34" charset="0"/>
              </a:rPr>
              <a:t>HiAP &amp; SDOH:</a:t>
            </a:r>
            <a:br>
              <a:rPr lang="en-US" sz="6000" dirty="0" smtClean="0">
                <a:solidFill>
                  <a:srgbClr val="FFC000"/>
                </a:solidFill>
                <a:latin typeface="Arial Black" panose="020B0A04020102020204" pitchFamily="34" charset="0"/>
              </a:rPr>
            </a:br>
            <a:r>
              <a:rPr lang="en-US" sz="4000" dirty="0" smtClean="0">
                <a:solidFill>
                  <a:srgbClr val="92D050"/>
                </a:solidFill>
                <a:latin typeface="Arial Black" panose="020B0A04020102020204" pitchFamily="34" charset="0"/>
              </a:rPr>
              <a:t>Making sense of </a:t>
            </a:r>
            <a:br>
              <a:rPr lang="en-US" sz="4000" dirty="0" smtClean="0">
                <a:solidFill>
                  <a:srgbClr val="92D050"/>
                </a:solidFill>
                <a:latin typeface="Arial Black" panose="020B0A04020102020204" pitchFamily="34" charset="0"/>
              </a:rPr>
            </a:br>
            <a:r>
              <a:rPr lang="en-US" sz="4000" dirty="0" smtClean="0">
                <a:solidFill>
                  <a:srgbClr val="92D050"/>
                </a:solidFill>
                <a:latin typeface="Arial Black" panose="020B0A04020102020204" pitchFamily="34" charset="0"/>
              </a:rPr>
              <a:t>our alphabet soup</a:t>
            </a:r>
            <a:r>
              <a:rPr lang="en-US" sz="3600" b="1" dirty="0" smtClean="0">
                <a:solidFill>
                  <a:srgbClr val="92D050"/>
                </a:solidFill>
              </a:rPr>
              <a:t/>
            </a:r>
            <a:br>
              <a:rPr lang="en-US" sz="3600" b="1" dirty="0" smtClean="0">
                <a:solidFill>
                  <a:srgbClr val="92D050"/>
                </a:solidFill>
              </a:rPr>
            </a:br>
            <a:endParaRPr lang="en-US" b="1" dirty="0">
              <a:solidFill>
                <a:srgbClr val="00B0F0"/>
              </a:solidFill>
            </a:endParaRPr>
          </a:p>
        </p:txBody>
      </p:sp>
      <p:sp>
        <p:nvSpPr>
          <p:cNvPr id="3" name="Subtitle 2"/>
          <p:cNvSpPr>
            <a:spLocks noGrp="1"/>
          </p:cNvSpPr>
          <p:nvPr>
            <p:ph type="subTitle" idx="1"/>
          </p:nvPr>
        </p:nvSpPr>
        <p:spPr>
          <a:xfrm>
            <a:off x="381000" y="2895600"/>
            <a:ext cx="8534400" cy="3962400"/>
          </a:xfrm>
        </p:spPr>
        <p:txBody>
          <a:bodyPr>
            <a:normAutofit fontScale="32500" lnSpcReduction="20000"/>
          </a:bodyPr>
          <a:lstStyle/>
          <a:p>
            <a:r>
              <a:rPr lang="en-US" b="1" dirty="0" smtClean="0"/>
              <a:t/>
            </a:r>
            <a:br>
              <a:rPr lang="en-US" b="1" dirty="0" smtClean="0"/>
            </a:br>
            <a:endParaRPr lang="en-US" b="1" dirty="0" smtClean="0"/>
          </a:p>
          <a:p>
            <a:r>
              <a:rPr lang="en-US" sz="9800" b="1" dirty="0" smtClean="0"/>
              <a:t>HEALTH IN ALL POLICIES WORKSHOP</a:t>
            </a:r>
            <a:r>
              <a:rPr lang="en-US" sz="3800" b="1" dirty="0" smtClean="0"/>
              <a:t/>
            </a:r>
            <a:br>
              <a:rPr lang="en-US" sz="3800" b="1" dirty="0" smtClean="0"/>
            </a:br>
            <a:endParaRPr lang="en-US" sz="3800" b="1" dirty="0" smtClean="0"/>
          </a:p>
          <a:p>
            <a:r>
              <a:rPr lang="en-US" sz="8600" b="1" dirty="0" smtClean="0"/>
              <a:t>NMPHA Health Policy Legislative Forum</a:t>
            </a:r>
            <a:br>
              <a:rPr lang="en-US" sz="8600" b="1" dirty="0" smtClean="0"/>
            </a:br>
            <a:r>
              <a:rPr lang="en-US" sz="8600" b="1" dirty="0" smtClean="0"/>
              <a:t>Tuesday, December 9, 2014</a:t>
            </a:r>
            <a:br>
              <a:rPr lang="en-US" sz="8600" b="1" dirty="0" smtClean="0"/>
            </a:br>
            <a:r>
              <a:rPr lang="en-US" sz="8600" b="1" dirty="0" smtClean="0"/>
              <a:t>Embassy Suites</a:t>
            </a:r>
            <a:br>
              <a:rPr lang="en-US" sz="8600" b="1" dirty="0" smtClean="0"/>
            </a:br>
            <a:r>
              <a:rPr lang="en-US" sz="8600" b="1" dirty="0" smtClean="0"/>
              <a:t>Albuquerque, NM</a:t>
            </a:r>
          </a:p>
          <a:p>
            <a:endParaRPr lang="en-US" sz="6000" b="1" dirty="0" smtClean="0"/>
          </a:p>
          <a:p>
            <a:r>
              <a:rPr lang="en-US" sz="7400" b="1" dirty="0" smtClean="0"/>
              <a:t>Presented by the Health in All Policies Work Group</a:t>
            </a:r>
          </a:p>
          <a:p>
            <a:endParaRPr lang="en-US" b="1" dirty="0" smtClean="0"/>
          </a:p>
          <a:p>
            <a:r>
              <a:rPr lang="en-US" b="1" dirty="0" smtClean="0"/>
              <a:t/>
            </a:r>
            <a:br>
              <a:rPr lang="en-US" b="1" dirty="0" smtClean="0"/>
            </a:br>
            <a:r>
              <a:rPr lang="en-US" b="1" dirty="0" smtClean="0"/>
              <a:t/>
            </a:r>
            <a:br>
              <a:rPr lang="en-US" b="1" dirty="0" smtClean="0"/>
            </a:br>
            <a:endParaRPr lang="en-US" b="1" dirty="0"/>
          </a:p>
        </p:txBody>
      </p:sp>
    </p:spTree>
    <p:extLst>
      <p:ext uri="{BB962C8B-B14F-4D97-AF65-F5344CB8AC3E}">
        <p14:creationId xmlns:p14="http://schemas.microsoft.com/office/powerpoint/2010/main" xmlns="" val="324486856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8001000" cy="1470025"/>
          </a:xfrm>
        </p:spPr>
        <p:txBody>
          <a:bodyPr>
            <a:normAutofit fontScale="90000"/>
          </a:bodyPr>
          <a:lstStyle/>
          <a:p>
            <a:r>
              <a:rPr lang="en-US" dirty="0" smtClean="0">
                <a:solidFill>
                  <a:srgbClr val="FFC000"/>
                </a:solidFill>
                <a:latin typeface="Arial Black" pitchFamily="34" charset="0"/>
              </a:rPr>
              <a:t>Examples of tools for understanding the social determinants of health – </a:t>
            </a:r>
            <a:br>
              <a:rPr lang="en-US" dirty="0" smtClean="0">
                <a:solidFill>
                  <a:srgbClr val="FFC000"/>
                </a:solidFill>
                <a:latin typeface="Arial Black" pitchFamily="34" charset="0"/>
              </a:rPr>
            </a:br>
            <a:r>
              <a:rPr lang="en-US" dirty="0" smtClean="0">
                <a:solidFill>
                  <a:srgbClr val="FFC000"/>
                </a:solidFill>
                <a:latin typeface="Arial Black" pitchFamily="34" charset="0"/>
              </a:rPr>
              <a:t>from our Toolkit</a:t>
            </a:r>
            <a:r>
              <a:rPr lang="en-US" dirty="0" smtClean="0"/>
              <a:t/>
            </a:r>
            <a:br>
              <a:rPr lang="en-US" dirty="0" smtClean="0"/>
            </a:br>
            <a:r>
              <a:rPr lang="en-US" dirty="0" smtClean="0"/>
              <a:t/>
            </a:r>
            <a:br>
              <a:rPr lang="en-US" dirty="0" smtClean="0"/>
            </a:br>
            <a:r>
              <a:rPr lang="en-US" dirty="0" smtClean="0">
                <a:hlinkClick r:id="rId3"/>
              </a:rPr>
              <a:t>http://www.nmpha.org/HiAP_toolkit</a:t>
            </a:r>
            <a:endParaRPr lang="en-US"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38200" y="381000"/>
            <a:ext cx="7696200" cy="1470025"/>
          </a:xfrm>
        </p:spPr>
        <p:txBody>
          <a:bodyPr>
            <a:normAutofit/>
          </a:bodyPr>
          <a:lstStyle/>
          <a:p>
            <a:r>
              <a:rPr lang="en-US" sz="3600" b="1" dirty="0" smtClean="0">
                <a:solidFill>
                  <a:srgbClr val="FFC000"/>
                </a:solidFill>
                <a:latin typeface="Arial Black" pitchFamily="34" charset="0"/>
              </a:rPr>
              <a:t>So what are health policies?</a:t>
            </a:r>
            <a:endParaRPr lang="en-US" sz="3600" b="1" dirty="0">
              <a:solidFill>
                <a:srgbClr val="FFC000"/>
              </a:solidFill>
              <a:latin typeface="Arial Black" pitchFamily="34" charset="0"/>
            </a:endParaRPr>
          </a:p>
        </p:txBody>
      </p:sp>
      <p:sp>
        <p:nvSpPr>
          <p:cNvPr id="3" name="Subtitle 2"/>
          <p:cNvSpPr>
            <a:spLocks noGrp="1"/>
          </p:cNvSpPr>
          <p:nvPr>
            <p:ph type="subTitle" idx="1"/>
          </p:nvPr>
        </p:nvSpPr>
        <p:spPr>
          <a:xfrm>
            <a:off x="457200" y="1828800"/>
            <a:ext cx="8153400" cy="4495800"/>
          </a:xfrm>
        </p:spPr>
        <p:txBody>
          <a:bodyPr>
            <a:normAutofit/>
          </a:bodyPr>
          <a:lstStyle/>
          <a:p>
            <a:pPr algn="l">
              <a:buFont typeface="Arial" pitchFamily="34" charset="0"/>
              <a:buChar char="•"/>
            </a:pPr>
            <a:r>
              <a:rPr lang="en-US" dirty="0" smtClean="0"/>
              <a:t> Transportation policy is health policy</a:t>
            </a:r>
          </a:p>
          <a:p>
            <a:pPr algn="l">
              <a:buFont typeface="Arial" pitchFamily="34" charset="0"/>
              <a:buChar char="•"/>
            </a:pPr>
            <a:r>
              <a:rPr lang="en-US" dirty="0" smtClean="0"/>
              <a:t> Land use policy is health policy</a:t>
            </a:r>
          </a:p>
          <a:p>
            <a:pPr algn="l">
              <a:buFont typeface="Arial" pitchFamily="34" charset="0"/>
              <a:buChar char="•"/>
            </a:pPr>
            <a:r>
              <a:rPr lang="en-US" dirty="0" smtClean="0"/>
              <a:t> Education policy is health policy</a:t>
            </a:r>
          </a:p>
          <a:p>
            <a:pPr algn="l">
              <a:buFont typeface="Arial" pitchFamily="34" charset="0"/>
              <a:buChar char="•"/>
            </a:pPr>
            <a:r>
              <a:rPr lang="en-US" dirty="0" smtClean="0"/>
              <a:t> Tax policy is health policy</a:t>
            </a:r>
          </a:p>
          <a:p>
            <a:pPr algn="l">
              <a:buFont typeface="Arial" pitchFamily="34" charset="0"/>
              <a:buChar char="•"/>
            </a:pPr>
            <a:r>
              <a:rPr lang="en-US" dirty="0" smtClean="0"/>
              <a:t> Agricultural policy is health policy</a:t>
            </a:r>
          </a:p>
          <a:p>
            <a:pPr algn="l">
              <a:buFont typeface="Arial" pitchFamily="34" charset="0"/>
              <a:buChar char="•"/>
            </a:pPr>
            <a:r>
              <a:rPr lang="en-US" dirty="0" smtClean="0"/>
              <a:t> Economic development policy is health policy</a:t>
            </a:r>
          </a:p>
          <a:p>
            <a:pPr algn="l">
              <a:buFont typeface="Arial" pitchFamily="34" charset="0"/>
              <a:buChar char="•"/>
            </a:pPr>
            <a:r>
              <a:rPr lang="en-US" dirty="0" smtClean="0"/>
              <a:t> Criminal justice policy is health policy</a:t>
            </a:r>
            <a:endParaRPr lang="en-US"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dirty="0" smtClean="0">
                <a:solidFill>
                  <a:srgbClr val="FFC000"/>
                </a:solidFill>
                <a:latin typeface="Arial Black" panose="020B0A04020102020204" pitchFamily="34" charset="0"/>
              </a:rPr>
              <a:t>SUMMARY: What is health and where does it come from?</a:t>
            </a:r>
            <a:endParaRPr lang="en-US" sz="3600" dirty="0">
              <a:solidFill>
                <a:srgbClr val="FFC000"/>
              </a:solidFill>
              <a:latin typeface="Arial Black" panose="020B0A04020102020204" pitchFamily="34" charset="0"/>
            </a:endParaRPr>
          </a:p>
        </p:txBody>
      </p:sp>
      <p:sp>
        <p:nvSpPr>
          <p:cNvPr id="3" name="Content Placeholder 2"/>
          <p:cNvSpPr>
            <a:spLocks noGrp="1"/>
          </p:cNvSpPr>
          <p:nvPr>
            <p:ph idx="1"/>
          </p:nvPr>
        </p:nvSpPr>
        <p:spPr/>
        <p:txBody>
          <a:bodyPr>
            <a:normAutofit fontScale="92500" lnSpcReduction="20000"/>
          </a:bodyPr>
          <a:lstStyle/>
          <a:p>
            <a:r>
              <a:rPr lang="en-US" dirty="0" smtClean="0"/>
              <a:t>Health is “a state of complete physical, mental and social well-being and not merely the absence of disease or infirmity.” (</a:t>
            </a:r>
            <a:r>
              <a:rPr lang="en-US" i="1" dirty="0" smtClean="0"/>
              <a:t>World Health Organization</a:t>
            </a:r>
            <a:r>
              <a:rPr lang="en-US" dirty="0" smtClean="0"/>
              <a:t>)</a:t>
            </a:r>
          </a:p>
          <a:p>
            <a:r>
              <a:rPr lang="en-US" dirty="0" smtClean="0"/>
              <a:t>Public health is “what we as a society do to collectively assure the conditions in which people can be healthy.” (</a:t>
            </a:r>
            <a:r>
              <a:rPr lang="en-US" i="1" dirty="0" smtClean="0"/>
              <a:t>Institute of Medicine, 1988</a:t>
            </a:r>
            <a:r>
              <a:rPr lang="en-US" dirty="0" smtClean="0"/>
              <a:t>)</a:t>
            </a:r>
          </a:p>
          <a:p>
            <a:r>
              <a:rPr lang="en-US" dirty="0" smtClean="0"/>
              <a:t>Those conditions can be described as the places where we live, learn, work, and play, and the social, economic and political factors that affect us in those places.</a:t>
            </a:r>
            <a:endParaRPr lang="en-US"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cstate="print"/>
          <a:srcRect/>
          <a:stretch>
            <a:fillRect/>
          </a:stretch>
        </p:blipFill>
        <p:spPr bwMode="auto">
          <a:xfrm>
            <a:off x="928688" y="595313"/>
            <a:ext cx="7286625" cy="56673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solidFill>
                  <a:srgbClr val="FFC000"/>
                </a:solidFill>
              </a:rPr>
              <a:t>The Economic Impact of Poor Health</a:t>
            </a:r>
            <a:endParaRPr lang="en-US" b="1" dirty="0">
              <a:solidFill>
                <a:srgbClr val="FFC000"/>
              </a:solidFill>
            </a:endParaRPr>
          </a:p>
        </p:txBody>
      </p:sp>
      <p:sp>
        <p:nvSpPr>
          <p:cNvPr id="3" name="Content Placeholder 2"/>
          <p:cNvSpPr>
            <a:spLocks noGrp="1"/>
          </p:cNvSpPr>
          <p:nvPr>
            <p:ph idx="1"/>
          </p:nvPr>
        </p:nvSpPr>
        <p:spPr>
          <a:xfrm>
            <a:off x="457200" y="1600200"/>
            <a:ext cx="8229600" cy="4876800"/>
          </a:xfrm>
        </p:spPr>
        <p:txBody>
          <a:bodyPr>
            <a:normAutofit/>
          </a:bodyPr>
          <a:lstStyle/>
          <a:p>
            <a:pPr lvl="0"/>
            <a:r>
              <a:rPr lang="en-US" sz="2800" dirty="0" smtClean="0"/>
              <a:t>Chronic disease has an economic impact in New Mexico. In 2007 the Milken Institute estimated that significant reductions in obesity and other chronic disease-related risk factors </a:t>
            </a:r>
            <a:r>
              <a:rPr lang="en-US" sz="2800" b="1" dirty="0" smtClean="0">
                <a:solidFill>
                  <a:schemeClr val="accent5">
                    <a:lumMod val="60000"/>
                    <a:lumOff val="40000"/>
                  </a:schemeClr>
                </a:solidFill>
              </a:rPr>
              <a:t>could save New Mexico over $6 billion in treatment-related costs as well as costs due to lost work productivity by 2023.</a:t>
            </a:r>
            <a:r>
              <a:rPr lang="en-US" sz="2800" dirty="0" smtClean="0"/>
              <a:t> </a:t>
            </a:r>
          </a:p>
          <a:p>
            <a:pPr lvl="0"/>
            <a:r>
              <a:rPr lang="en-US" sz="2800" dirty="0" smtClean="0"/>
              <a:t>A 2009 report from the New Mexico Department of Health stated that, “an estimated $390 million was spent overall in New Mexico on healthcare services for heart disease; lost productivity amounted to an additional $780 million in New Mexico.” </a:t>
            </a:r>
          </a:p>
          <a:p>
            <a:endParaRPr lang="en-US"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sz="3600" dirty="0" smtClean="0">
                <a:solidFill>
                  <a:srgbClr val="FFC000"/>
                </a:solidFill>
                <a:latin typeface="Arial Black" panose="020B0A04020102020204" pitchFamily="34" charset="0"/>
              </a:rPr>
              <a:t>Context…</a:t>
            </a:r>
            <a:endParaRPr lang="en-US" sz="3600" dirty="0">
              <a:solidFill>
                <a:srgbClr val="FFC000"/>
              </a:solidFill>
              <a:latin typeface="Arial Black" panose="020B0A04020102020204" pitchFamily="34" charset="0"/>
            </a:endParaRPr>
          </a:p>
        </p:txBody>
      </p:sp>
      <p:sp>
        <p:nvSpPr>
          <p:cNvPr id="5" name="Content Placeholder 4"/>
          <p:cNvSpPr>
            <a:spLocks noGrp="1"/>
          </p:cNvSpPr>
          <p:nvPr>
            <p:ph idx="1"/>
          </p:nvPr>
        </p:nvSpPr>
        <p:spPr>
          <a:xfrm>
            <a:off x="457200" y="1295400"/>
            <a:ext cx="8229600" cy="5105400"/>
          </a:xfrm>
        </p:spPr>
        <p:txBody>
          <a:bodyPr>
            <a:normAutofit fontScale="92500" lnSpcReduction="10000"/>
          </a:bodyPr>
          <a:lstStyle/>
          <a:p>
            <a:pPr marL="0" indent="0">
              <a:buNone/>
            </a:pPr>
            <a:endParaRPr lang="en-US" dirty="0" smtClean="0"/>
          </a:p>
          <a:p>
            <a:pPr marL="2968625" indent="0">
              <a:buNone/>
            </a:pPr>
            <a:r>
              <a:rPr lang="en-US" dirty="0" smtClean="0"/>
              <a:t>The public health challenges of the 21</a:t>
            </a:r>
            <a:r>
              <a:rPr lang="en-US" baseline="30000" dirty="0" smtClean="0"/>
              <a:t>st</a:t>
            </a:r>
            <a:r>
              <a:rPr lang="en-US" dirty="0" smtClean="0"/>
              <a:t> century are extremely complex, and solutions will require actions that go beyond the purview of public health, bringing together partners across policy areas and sectors. </a:t>
            </a:r>
          </a:p>
          <a:p>
            <a:pPr marL="0" indent="0">
              <a:buNone/>
            </a:pPr>
            <a:endParaRPr lang="en-US" dirty="0" smtClean="0"/>
          </a:p>
          <a:p>
            <a:pPr marL="0" indent="0">
              <a:buNone/>
            </a:pPr>
            <a:r>
              <a:rPr lang="en-US" sz="5100" b="1" dirty="0" smtClean="0">
                <a:solidFill>
                  <a:srgbClr val="FFC000"/>
                </a:solidFill>
                <a:latin typeface="Chiller" panose="04020404031007020602" pitchFamily="82" charset="0"/>
              </a:rPr>
              <a:t>Messy, wicked problems</a:t>
            </a:r>
          </a:p>
          <a:p>
            <a:pPr marL="0" indent="0">
              <a:buNone/>
            </a:pPr>
            <a:endParaRPr lang="en-US" dirty="0"/>
          </a:p>
        </p:txBody>
      </p:sp>
      <p:pic>
        <p:nvPicPr>
          <p:cNvPr id="6" name="Picture 5" descr="wicked-witch-evil-horror.gif"/>
          <p:cNvPicPr>
            <a:picLocks noChangeAspect="1"/>
          </p:cNvPicPr>
          <p:nvPr/>
        </p:nvPicPr>
        <p:blipFill>
          <a:blip r:embed="rId3" cstate="print"/>
          <a:stretch>
            <a:fillRect/>
          </a:stretch>
        </p:blipFill>
        <p:spPr>
          <a:xfrm>
            <a:off x="533400" y="1905000"/>
            <a:ext cx="2799184" cy="2743200"/>
          </a:xfrm>
          <a:prstGeom prst="rect">
            <a:avLst/>
          </a:prstGeom>
        </p:spPr>
      </p:pic>
    </p:spTree>
    <p:extLst>
      <p:ext uri="{BB962C8B-B14F-4D97-AF65-F5344CB8AC3E}">
        <p14:creationId xmlns:p14="http://schemas.microsoft.com/office/powerpoint/2010/main" xmlns="" val="321784189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social messes.jpg"/>
          <p:cNvPicPr>
            <a:picLocks noGrp="1" noChangeAspect="1"/>
          </p:cNvPicPr>
          <p:nvPr>
            <p:ph idx="1"/>
          </p:nvPr>
        </p:nvPicPr>
        <p:blipFill>
          <a:blip r:embed="rId3" cstate="print"/>
          <a:stretch>
            <a:fillRect/>
          </a:stretch>
        </p:blipFill>
        <p:spPr>
          <a:xfrm>
            <a:off x="388845" y="276786"/>
            <a:ext cx="8374155" cy="6428814"/>
          </a:xfrm>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dirty="0" smtClean="0">
                <a:solidFill>
                  <a:srgbClr val="FFC000"/>
                </a:solidFill>
                <a:latin typeface="Arial Black" panose="020B0A04020102020204" pitchFamily="34" charset="0"/>
              </a:rPr>
              <a:t>That’s all great in theory…</a:t>
            </a:r>
            <a:br>
              <a:rPr lang="en-US" sz="3600" dirty="0" smtClean="0">
                <a:solidFill>
                  <a:srgbClr val="FFC000"/>
                </a:solidFill>
                <a:latin typeface="Arial Black" panose="020B0A04020102020204" pitchFamily="34" charset="0"/>
              </a:rPr>
            </a:br>
            <a:r>
              <a:rPr lang="en-US" sz="3600" dirty="0" smtClean="0">
                <a:solidFill>
                  <a:srgbClr val="FFC000"/>
                </a:solidFill>
                <a:latin typeface="Arial Black" panose="020B0A04020102020204" pitchFamily="34" charset="0"/>
              </a:rPr>
              <a:t>How do we put it into practice?</a:t>
            </a:r>
            <a:endParaRPr lang="en-US" sz="3600" dirty="0">
              <a:solidFill>
                <a:srgbClr val="FFC000"/>
              </a:solidFill>
              <a:latin typeface="Arial Black" panose="020B0A04020102020204" pitchFamily="34" charset="0"/>
            </a:endParaRPr>
          </a:p>
        </p:txBody>
      </p:sp>
      <p:sp>
        <p:nvSpPr>
          <p:cNvPr id="3" name="Content Placeholder 2"/>
          <p:cNvSpPr>
            <a:spLocks noGrp="1"/>
          </p:cNvSpPr>
          <p:nvPr>
            <p:ph idx="1"/>
          </p:nvPr>
        </p:nvSpPr>
        <p:spPr>
          <a:xfrm>
            <a:off x="457200" y="1905000"/>
            <a:ext cx="8229600" cy="4724400"/>
          </a:xfrm>
        </p:spPr>
        <p:txBody>
          <a:bodyPr>
            <a:normAutofit fontScale="70000" lnSpcReduction="20000"/>
          </a:bodyPr>
          <a:lstStyle/>
          <a:p>
            <a:r>
              <a:rPr lang="en-US" dirty="0" smtClean="0"/>
              <a:t>“Health in All Policies” (HiAP) is a way to operationalize the understanding that our health is affected by multiple sectors of our society and those sectors all have a role to play in helping us get and stay healthy. </a:t>
            </a:r>
          </a:p>
          <a:p>
            <a:pPr>
              <a:buNone/>
            </a:pPr>
            <a:endParaRPr lang="en-US" dirty="0" smtClean="0"/>
          </a:p>
          <a:p>
            <a:r>
              <a:rPr lang="en-US" b="1" dirty="0"/>
              <a:t>HiAP is a collaborative approach to improving the health of all people by incorporating health considerations into decision-making across sectors and policy areas</a:t>
            </a:r>
            <a:r>
              <a:rPr lang="en-US" b="1" dirty="0" smtClean="0"/>
              <a:t>.</a:t>
            </a:r>
          </a:p>
          <a:p>
            <a:endParaRPr lang="en-US" dirty="0"/>
          </a:p>
          <a:p>
            <a:r>
              <a:rPr lang="en-US" dirty="0"/>
              <a:t>HiAP, at its core, is an approach to addressing the social determinants of health that are the key drivers of health outcomes and health inequities.</a:t>
            </a:r>
          </a:p>
          <a:p>
            <a:endParaRPr lang="en-US" dirty="0" smtClean="0"/>
          </a:p>
          <a:p>
            <a:pPr marL="0" indent="0" algn="ctr">
              <a:buNone/>
            </a:pPr>
            <a:r>
              <a:rPr lang="en-US" dirty="0"/>
              <a:t>HiAP is an approach, a process and a philosophy</a:t>
            </a:r>
            <a:r>
              <a:rPr lang="en-US" dirty="0" smtClean="0"/>
              <a:t>.</a:t>
            </a:r>
            <a:endParaRPr lang="en-US"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smtClean="0">
                <a:solidFill>
                  <a:srgbClr val="FFC000"/>
                </a:solidFill>
                <a:latin typeface="Arial Black" panose="020B0A04020102020204" pitchFamily="34" charset="0"/>
              </a:rPr>
              <a:t>HiAP – 5 Key Elements</a:t>
            </a:r>
            <a:endParaRPr lang="en-US" sz="3600" dirty="0">
              <a:solidFill>
                <a:srgbClr val="FFC000"/>
              </a:solidFill>
              <a:latin typeface="Arial Black" panose="020B0A04020102020204" pitchFamily="34" charset="0"/>
            </a:endParaRPr>
          </a:p>
        </p:txBody>
      </p:sp>
      <p:sp>
        <p:nvSpPr>
          <p:cNvPr id="3" name="Content Placeholder 2"/>
          <p:cNvSpPr>
            <a:spLocks noGrp="1"/>
          </p:cNvSpPr>
          <p:nvPr>
            <p:ph idx="1"/>
          </p:nvPr>
        </p:nvSpPr>
        <p:spPr>
          <a:xfrm>
            <a:off x="685800" y="1981200"/>
            <a:ext cx="8001000" cy="4144963"/>
          </a:xfrm>
        </p:spPr>
        <p:txBody>
          <a:bodyPr/>
          <a:lstStyle/>
          <a:p>
            <a:pPr marL="514350" indent="-514350">
              <a:buFont typeface="+mj-lt"/>
              <a:buAutoNum type="arabicPeriod"/>
            </a:pPr>
            <a:r>
              <a:rPr lang="en-US" dirty="0" smtClean="0"/>
              <a:t>Promote health, equity and sustainability</a:t>
            </a:r>
          </a:p>
          <a:p>
            <a:pPr marL="514350" indent="-514350">
              <a:buFont typeface="+mj-lt"/>
              <a:buAutoNum type="arabicPeriod"/>
            </a:pPr>
            <a:r>
              <a:rPr lang="en-US" dirty="0" smtClean="0"/>
              <a:t>Support intersectoral collaboration</a:t>
            </a:r>
          </a:p>
          <a:p>
            <a:pPr marL="514350" indent="-514350">
              <a:buFont typeface="+mj-lt"/>
              <a:buAutoNum type="arabicPeriod"/>
            </a:pPr>
            <a:r>
              <a:rPr lang="en-US" dirty="0" smtClean="0"/>
              <a:t>Benefit multiple partners</a:t>
            </a:r>
          </a:p>
          <a:p>
            <a:pPr marL="514350" indent="-514350">
              <a:buFont typeface="+mj-lt"/>
              <a:buAutoNum type="arabicPeriod"/>
            </a:pPr>
            <a:r>
              <a:rPr lang="en-US" dirty="0" smtClean="0"/>
              <a:t>Engage stakeholders</a:t>
            </a:r>
          </a:p>
          <a:p>
            <a:pPr marL="514350" indent="-514350">
              <a:buFont typeface="+mj-lt"/>
              <a:buAutoNum type="arabicPeriod"/>
            </a:pPr>
            <a:r>
              <a:rPr lang="en-US" dirty="0" smtClean="0"/>
              <a:t>Create structural or procedural change</a:t>
            </a:r>
            <a:endParaRPr lang="en-US" dirty="0"/>
          </a:p>
        </p:txBody>
      </p:sp>
    </p:spTree>
    <p:extLst>
      <p:ext uri="{BB962C8B-B14F-4D97-AF65-F5344CB8AC3E}">
        <p14:creationId xmlns:p14="http://schemas.microsoft.com/office/powerpoint/2010/main" xmlns="" val="281004991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b="1" dirty="0" smtClean="0">
                <a:solidFill>
                  <a:srgbClr val="FFC000"/>
                </a:solidFill>
                <a:latin typeface="Arial Black" panose="020B0A04020102020204" pitchFamily="34" charset="0"/>
              </a:rPr>
              <a:t>1. Promote </a:t>
            </a:r>
            <a:r>
              <a:rPr lang="en-US" sz="3600" b="1" dirty="0">
                <a:solidFill>
                  <a:srgbClr val="FFC000"/>
                </a:solidFill>
                <a:latin typeface="Arial Black" panose="020B0A04020102020204" pitchFamily="34" charset="0"/>
              </a:rPr>
              <a:t>health, equity and sustainability</a:t>
            </a:r>
            <a:endParaRPr lang="en-US" sz="3600" dirty="0">
              <a:solidFill>
                <a:srgbClr val="FFC000"/>
              </a:solidFill>
              <a:latin typeface="Arial Black" panose="020B0A04020102020204" pitchFamily="34" charset="0"/>
            </a:endParaRPr>
          </a:p>
        </p:txBody>
      </p:sp>
      <p:sp>
        <p:nvSpPr>
          <p:cNvPr id="3" name="Content Placeholder 2"/>
          <p:cNvSpPr>
            <a:spLocks noGrp="1"/>
          </p:cNvSpPr>
          <p:nvPr>
            <p:ph idx="1"/>
          </p:nvPr>
        </p:nvSpPr>
        <p:spPr>
          <a:xfrm>
            <a:off x="609600" y="1828800"/>
            <a:ext cx="8077200" cy="4525963"/>
          </a:xfrm>
        </p:spPr>
        <p:txBody>
          <a:bodyPr>
            <a:normAutofit fontScale="85000" lnSpcReduction="10000"/>
          </a:bodyPr>
          <a:lstStyle/>
          <a:p>
            <a:pPr marL="0" indent="0">
              <a:buNone/>
            </a:pPr>
            <a:r>
              <a:rPr lang="en-US" dirty="0" smtClean="0"/>
              <a:t>HiAP promotes health, equity and sustainability </a:t>
            </a:r>
          </a:p>
          <a:p>
            <a:pPr marL="0" indent="0">
              <a:buNone/>
            </a:pPr>
            <a:r>
              <a:rPr lang="en-US" dirty="0" smtClean="0"/>
              <a:t>through two avenues: </a:t>
            </a:r>
          </a:p>
          <a:p>
            <a:pPr marL="514350" indent="-514350">
              <a:buFont typeface="+mj-lt"/>
              <a:buAutoNum type="arabicParenR"/>
            </a:pPr>
            <a:r>
              <a:rPr lang="en-US" dirty="0" smtClean="0"/>
              <a:t>Incorporating health, equity and sustainability into specific policies, programs, and processes, and</a:t>
            </a:r>
          </a:p>
          <a:p>
            <a:pPr marL="514350" indent="-514350">
              <a:buFont typeface="+mj-lt"/>
              <a:buAutoNum type="arabicParenR"/>
            </a:pPr>
            <a:r>
              <a:rPr lang="en-US" dirty="0" smtClean="0"/>
              <a:t>Embedding health, equity and sustainability considerations into government decision-making processes so that </a:t>
            </a:r>
            <a:r>
              <a:rPr lang="en-US" b="1" u="sng" dirty="0" smtClean="0"/>
              <a:t>healthy public policy becomes the normal way of doing business</a:t>
            </a:r>
            <a:r>
              <a:rPr lang="en-US" dirty="0" smtClean="0"/>
              <a:t>. Promoting equity is an essential part of HiAP given the strong ties between inequity and poor health outcomes.</a:t>
            </a:r>
            <a:endParaRPr lang="en-US" dirty="0"/>
          </a:p>
        </p:txBody>
      </p:sp>
    </p:spTree>
    <p:extLst>
      <p:ext uri="{BB962C8B-B14F-4D97-AF65-F5344CB8AC3E}">
        <p14:creationId xmlns:p14="http://schemas.microsoft.com/office/powerpoint/2010/main" xmlns="" val="377265728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417638"/>
          </a:xfrm>
        </p:spPr>
        <p:txBody>
          <a:bodyPr>
            <a:normAutofit/>
          </a:bodyPr>
          <a:lstStyle/>
          <a:p>
            <a:r>
              <a:rPr lang="en-US" sz="3600" dirty="0" smtClean="0">
                <a:solidFill>
                  <a:srgbClr val="FFC000"/>
                </a:solidFill>
                <a:latin typeface="Arial Black" panose="020B0A04020102020204" pitchFamily="34" charset="0"/>
              </a:rPr>
              <a:t>What we’ll cover today…</a:t>
            </a:r>
            <a:endParaRPr lang="en-US" sz="3600" dirty="0">
              <a:solidFill>
                <a:srgbClr val="FFC000"/>
              </a:solidFill>
              <a:latin typeface="Arial Black" panose="020B0A04020102020204" pitchFamily="34" charset="0"/>
            </a:endParaRPr>
          </a:p>
        </p:txBody>
      </p:sp>
      <p:sp>
        <p:nvSpPr>
          <p:cNvPr id="3" name="Content Placeholder 2"/>
          <p:cNvSpPr>
            <a:spLocks noGrp="1"/>
          </p:cNvSpPr>
          <p:nvPr>
            <p:ph idx="1"/>
          </p:nvPr>
        </p:nvSpPr>
        <p:spPr>
          <a:xfrm>
            <a:off x="228600" y="1066800"/>
            <a:ext cx="8915400" cy="5791200"/>
          </a:xfrm>
        </p:spPr>
        <p:txBody>
          <a:bodyPr>
            <a:normAutofit/>
          </a:bodyPr>
          <a:lstStyle/>
          <a:p>
            <a:pPr marL="228600" indent="-228600"/>
            <a:r>
              <a:rPr lang="en-US" u="sng" dirty="0" smtClean="0"/>
              <a:t>Review</a:t>
            </a:r>
            <a:r>
              <a:rPr lang="en-US" dirty="0" smtClean="0"/>
              <a:t> of social determinants of health and equity</a:t>
            </a:r>
          </a:p>
          <a:p>
            <a:pPr marL="228600" indent="-228600"/>
            <a:r>
              <a:rPr lang="en-US" u="sng" dirty="0" smtClean="0"/>
              <a:t>Description</a:t>
            </a:r>
            <a:r>
              <a:rPr lang="en-US" dirty="0" smtClean="0"/>
              <a:t> of Health in All Policies as approach to operationalize how to address the social determinants of health and equity</a:t>
            </a:r>
          </a:p>
          <a:p>
            <a:pPr lvl="3"/>
            <a:r>
              <a:rPr lang="en-US" sz="2600" dirty="0" smtClean="0"/>
              <a:t>Definition and context</a:t>
            </a:r>
          </a:p>
          <a:p>
            <a:pPr lvl="3"/>
            <a:r>
              <a:rPr lang="en-US" sz="2600" dirty="0" smtClean="0"/>
              <a:t>Key elements</a:t>
            </a:r>
          </a:p>
          <a:p>
            <a:pPr lvl="3"/>
            <a:r>
              <a:rPr lang="en-US" sz="2600" dirty="0" smtClean="0"/>
              <a:t>History and background</a:t>
            </a:r>
          </a:p>
          <a:p>
            <a:pPr lvl="3"/>
            <a:r>
              <a:rPr lang="en-US" sz="2600" dirty="0" smtClean="0"/>
              <a:t>Strategies to implement Health in All Policies</a:t>
            </a:r>
          </a:p>
          <a:p>
            <a:pPr marL="228600" indent="-228600"/>
            <a:r>
              <a:rPr lang="en-US" u="sng" dirty="0" smtClean="0"/>
              <a:t>Examples</a:t>
            </a:r>
            <a:r>
              <a:rPr lang="en-US" dirty="0" smtClean="0"/>
              <a:t>  of tools from the HiAP Toolkit</a:t>
            </a:r>
          </a:p>
          <a:p>
            <a:pPr marL="228600" indent="-228600"/>
            <a:r>
              <a:rPr lang="en-US" u="sng" dirty="0" smtClean="0"/>
              <a:t>Practice</a:t>
            </a:r>
            <a:r>
              <a:rPr lang="en-US" dirty="0" smtClean="0"/>
              <a:t> with implementation tools for working at the local level</a:t>
            </a:r>
          </a:p>
          <a:p>
            <a:endParaRPr lang="en-US" dirty="0" smtClean="0"/>
          </a:p>
          <a:p>
            <a:endParaRPr lang="en-US" dirty="0" smtClean="0"/>
          </a:p>
        </p:txBody>
      </p:sp>
    </p:spTree>
    <p:extLst>
      <p:ext uri="{BB962C8B-B14F-4D97-AF65-F5344CB8AC3E}">
        <p14:creationId xmlns:p14="http://schemas.microsoft.com/office/powerpoint/2010/main" xmlns="" val="135361487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b="1" dirty="0" smtClean="0">
                <a:solidFill>
                  <a:srgbClr val="FFC000"/>
                </a:solidFill>
                <a:latin typeface="Arial Black" panose="020B0A04020102020204" pitchFamily="34" charset="0"/>
              </a:rPr>
              <a:t>2.  Support </a:t>
            </a:r>
            <a:r>
              <a:rPr lang="en-US" sz="3600" b="1" dirty="0">
                <a:solidFill>
                  <a:srgbClr val="FFC000"/>
                </a:solidFill>
                <a:latin typeface="Arial Black" panose="020B0A04020102020204" pitchFamily="34" charset="0"/>
              </a:rPr>
              <a:t>intersectoral collaboration</a:t>
            </a:r>
            <a:endParaRPr lang="en-US" sz="3600" dirty="0">
              <a:solidFill>
                <a:srgbClr val="FFC000"/>
              </a:solidFill>
              <a:latin typeface="Arial Black" panose="020B0A04020102020204" pitchFamily="34" charset="0"/>
            </a:endParaRPr>
          </a:p>
        </p:txBody>
      </p:sp>
      <p:sp>
        <p:nvSpPr>
          <p:cNvPr id="3" name="Content Placeholder 2"/>
          <p:cNvSpPr>
            <a:spLocks noGrp="1"/>
          </p:cNvSpPr>
          <p:nvPr>
            <p:ph idx="1"/>
          </p:nvPr>
        </p:nvSpPr>
        <p:spPr>
          <a:xfrm>
            <a:off x="457200" y="1600200"/>
            <a:ext cx="8229600" cy="4800600"/>
          </a:xfrm>
        </p:spPr>
        <p:txBody>
          <a:bodyPr>
            <a:normAutofit fontScale="92500" lnSpcReduction="20000"/>
          </a:bodyPr>
          <a:lstStyle/>
          <a:p>
            <a:pPr marL="0" indent="0">
              <a:buNone/>
            </a:pPr>
            <a:r>
              <a:rPr lang="en-US" sz="4500" dirty="0" smtClean="0"/>
              <a:t>HiAP brings together partners from many sectors to:  </a:t>
            </a:r>
          </a:p>
          <a:p>
            <a:r>
              <a:rPr lang="en-US" sz="4500" dirty="0" smtClean="0"/>
              <a:t>recognize the links between health and other issue and policy areas, </a:t>
            </a:r>
          </a:p>
          <a:p>
            <a:r>
              <a:rPr lang="en-US" sz="4500" dirty="0" smtClean="0"/>
              <a:t>break down silos,  </a:t>
            </a:r>
          </a:p>
          <a:p>
            <a:r>
              <a:rPr lang="en-US" sz="4500" dirty="0" smtClean="0"/>
              <a:t>build new partnerships to promote health and equity, and</a:t>
            </a:r>
          </a:p>
          <a:p>
            <a:r>
              <a:rPr lang="en-US" sz="4500" dirty="0" smtClean="0"/>
              <a:t>increase government efficiency. </a:t>
            </a:r>
          </a:p>
          <a:p>
            <a:pPr marL="0" indent="0">
              <a:buNone/>
            </a:pPr>
            <a:endParaRPr lang="en-US" sz="4000" dirty="0"/>
          </a:p>
          <a:p>
            <a:endParaRPr lang="en-US" dirty="0"/>
          </a:p>
        </p:txBody>
      </p:sp>
    </p:spTree>
    <p:extLst>
      <p:ext uri="{BB962C8B-B14F-4D97-AF65-F5344CB8AC3E}">
        <p14:creationId xmlns:p14="http://schemas.microsoft.com/office/powerpoint/2010/main" xmlns="" val="248488770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C000"/>
                </a:solidFill>
                <a:latin typeface="Arial Black" pitchFamily="34" charset="0"/>
              </a:rPr>
              <a:t>Breaking down silos…</a:t>
            </a:r>
            <a:endParaRPr lang="en-US" dirty="0">
              <a:solidFill>
                <a:srgbClr val="FFC000"/>
              </a:solidFill>
              <a:latin typeface="Arial Black" pitchFamily="34" charset="0"/>
            </a:endParaRPr>
          </a:p>
        </p:txBody>
      </p:sp>
      <p:pic>
        <p:nvPicPr>
          <p:cNvPr id="4" name="Content Placeholder 3" descr="4 silos.jpg"/>
          <p:cNvPicPr>
            <a:picLocks noGrp="1" noChangeAspect="1"/>
          </p:cNvPicPr>
          <p:nvPr>
            <p:ph idx="1"/>
          </p:nvPr>
        </p:nvPicPr>
        <p:blipFill>
          <a:blip r:embed="rId3" cstate="print"/>
          <a:stretch>
            <a:fillRect/>
          </a:stretch>
        </p:blipFill>
        <p:spPr>
          <a:xfrm>
            <a:off x="1676400" y="1752600"/>
            <a:ext cx="5638800" cy="2590800"/>
          </a:xfrm>
        </p:spPr>
      </p:pic>
      <p:sp>
        <p:nvSpPr>
          <p:cNvPr id="5" name="Rectangle 4"/>
          <p:cNvSpPr/>
          <p:nvPr/>
        </p:nvSpPr>
        <p:spPr>
          <a:xfrm>
            <a:off x="381000" y="4876800"/>
            <a:ext cx="8382000" cy="2123658"/>
          </a:xfrm>
          <a:prstGeom prst="rect">
            <a:avLst/>
          </a:prstGeom>
        </p:spPr>
        <p:txBody>
          <a:bodyPr wrap="square">
            <a:spAutoFit/>
          </a:bodyPr>
          <a:lstStyle/>
          <a:p>
            <a:r>
              <a:rPr lang="en-US" sz="2400" dirty="0" smtClean="0"/>
              <a:t>Sectors that are not typically considered as health sectors play a major role in shaping the economic, physical, social, and service environments in which people live, and therefore have an important role to play in promoting health and equity.</a:t>
            </a:r>
          </a:p>
          <a:p>
            <a:endParaRPr lang="en-US" dirty="0" smtClean="0"/>
          </a:p>
          <a:p>
            <a:endParaRPr lang="en-US" dirty="0" smtClean="0"/>
          </a:p>
        </p:txBody>
      </p:sp>
      <p:sp>
        <p:nvSpPr>
          <p:cNvPr id="6" name="TextBox 5"/>
          <p:cNvSpPr txBox="1"/>
          <p:nvPr/>
        </p:nvSpPr>
        <p:spPr>
          <a:xfrm>
            <a:off x="1979520" y="2438400"/>
            <a:ext cx="1295400" cy="461665"/>
          </a:xfrm>
          <a:prstGeom prst="rect">
            <a:avLst/>
          </a:prstGeom>
          <a:noFill/>
        </p:spPr>
        <p:txBody>
          <a:bodyPr vert="horz" wrap="square" rtlCol="0">
            <a:spAutoFit/>
          </a:bodyPr>
          <a:lstStyle/>
          <a:p>
            <a:pPr algn="ctr"/>
            <a:r>
              <a:rPr lang="en-US" sz="1200" dirty="0" smtClean="0">
                <a:solidFill>
                  <a:schemeClr val="bg1"/>
                </a:solidFill>
                <a:latin typeface="Arial Black" pitchFamily="34" charset="0"/>
              </a:rPr>
              <a:t>LAND USE PLANNING</a:t>
            </a:r>
            <a:endParaRPr lang="en-US" sz="1200" dirty="0">
              <a:solidFill>
                <a:schemeClr val="bg1"/>
              </a:solidFill>
              <a:latin typeface="Arial Black" pitchFamily="34" charset="0"/>
            </a:endParaRPr>
          </a:p>
        </p:txBody>
      </p:sp>
      <p:sp>
        <p:nvSpPr>
          <p:cNvPr id="9" name="TextBox 8"/>
          <p:cNvSpPr txBox="1"/>
          <p:nvPr/>
        </p:nvSpPr>
        <p:spPr>
          <a:xfrm>
            <a:off x="4290656" y="3429000"/>
            <a:ext cx="1828800" cy="276999"/>
          </a:xfrm>
          <a:prstGeom prst="rect">
            <a:avLst/>
          </a:prstGeom>
          <a:noFill/>
        </p:spPr>
        <p:txBody>
          <a:bodyPr wrap="square" rtlCol="0">
            <a:spAutoFit/>
          </a:bodyPr>
          <a:lstStyle/>
          <a:p>
            <a:r>
              <a:rPr lang="en-US" sz="1200" dirty="0" smtClean="0">
                <a:solidFill>
                  <a:schemeClr val="bg1"/>
                </a:solidFill>
                <a:latin typeface="Arial Black" pitchFamily="34" charset="0"/>
              </a:rPr>
              <a:t>TRANSPORTATION</a:t>
            </a:r>
            <a:endParaRPr lang="en-US" sz="1200" dirty="0">
              <a:solidFill>
                <a:schemeClr val="bg1"/>
              </a:solidFill>
              <a:latin typeface="Arial Black" pitchFamily="34" charset="0"/>
            </a:endParaRPr>
          </a:p>
        </p:txBody>
      </p:sp>
      <p:sp>
        <p:nvSpPr>
          <p:cNvPr id="10" name="TextBox 9"/>
          <p:cNvSpPr txBox="1"/>
          <p:nvPr/>
        </p:nvSpPr>
        <p:spPr>
          <a:xfrm>
            <a:off x="3320152" y="2819400"/>
            <a:ext cx="1371600" cy="276999"/>
          </a:xfrm>
          <a:prstGeom prst="rect">
            <a:avLst/>
          </a:prstGeom>
          <a:noFill/>
        </p:spPr>
        <p:txBody>
          <a:bodyPr wrap="square" rtlCol="0">
            <a:spAutoFit/>
          </a:bodyPr>
          <a:lstStyle/>
          <a:p>
            <a:r>
              <a:rPr lang="en-US" sz="1200" dirty="0" smtClean="0">
                <a:solidFill>
                  <a:schemeClr val="bg1"/>
                </a:solidFill>
                <a:latin typeface="Arial Black" pitchFamily="34" charset="0"/>
              </a:rPr>
              <a:t>EDUCATION</a:t>
            </a:r>
            <a:endParaRPr lang="en-US" sz="1200" dirty="0">
              <a:solidFill>
                <a:schemeClr val="bg1"/>
              </a:solidFill>
              <a:latin typeface="Arial Black" pitchFamily="34" charset="0"/>
            </a:endParaRPr>
          </a:p>
        </p:txBody>
      </p:sp>
      <p:sp>
        <p:nvSpPr>
          <p:cNvPr id="11" name="TextBox 10"/>
          <p:cNvSpPr txBox="1"/>
          <p:nvPr/>
        </p:nvSpPr>
        <p:spPr>
          <a:xfrm>
            <a:off x="5682352" y="2743200"/>
            <a:ext cx="1600200" cy="461665"/>
          </a:xfrm>
          <a:prstGeom prst="rect">
            <a:avLst/>
          </a:prstGeom>
          <a:noFill/>
        </p:spPr>
        <p:txBody>
          <a:bodyPr wrap="square" rtlCol="0">
            <a:spAutoFit/>
          </a:bodyPr>
          <a:lstStyle/>
          <a:p>
            <a:pPr algn="ctr"/>
            <a:r>
              <a:rPr lang="en-US" sz="1200" dirty="0" smtClean="0">
                <a:solidFill>
                  <a:schemeClr val="bg1"/>
                </a:solidFill>
                <a:latin typeface="Arial Black" pitchFamily="34" charset="0"/>
              </a:rPr>
              <a:t>ECONOMIC</a:t>
            </a:r>
          </a:p>
          <a:p>
            <a:pPr algn="ctr"/>
            <a:r>
              <a:rPr lang="en-US" sz="1200" dirty="0" smtClean="0">
                <a:solidFill>
                  <a:schemeClr val="bg1"/>
                </a:solidFill>
                <a:latin typeface="Arial Black" pitchFamily="34" charset="0"/>
              </a:rPr>
              <a:t>DEVELOPMENT</a:t>
            </a:r>
            <a:endParaRPr lang="en-US" sz="1200" dirty="0">
              <a:solidFill>
                <a:schemeClr val="bg1"/>
              </a:solidFill>
              <a:latin typeface="Arial Black" pitchFamily="34" charset="0"/>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C000"/>
                </a:solidFill>
                <a:latin typeface="Arial Black" pitchFamily="34" charset="0"/>
              </a:rPr>
              <a:t>Breaking down silos…</a:t>
            </a:r>
            <a:endParaRPr lang="en-US" dirty="0">
              <a:solidFill>
                <a:srgbClr val="FFC000"/>
              </a:solidFill>
              <a:latin typeface="Arial Black" pitchFamily="34" charset="0"/>
            </a:endParaRPr>
          </a:p>
        </p:txBody>
      </p:sp>
      <p:pic>
        <p:nvPicPr>
          <p:cNvPr id="4" name="Content Placeholder 3" descr="4 silos.jpg"/>
          <p:cNvPicPr>
            <a:picLocks noGrp="1" noChangeAspect="1"/>
          </p:cNvPicPr>
          <p:nvPr>
            <p:ph idx="1"/>
          </p:nvPr>
        </p:nvPicPr>
        <p:blipFill>
          <a:blip r:embed="rId3" cstate="print"/>
          <a:stretch>
            <a:fillRect/>
          </a:stretch>
        </p:blipFill>
        <p:spPr>
          <a:xfrm>
            <a:off x="1676400" y="1752600"/>
            <a:ext cx="5638800" cy="2590800"/>
          </a:xfrm>
        </p:spPr>
      </p:pic>
      <p:sp>
        <p:nvSpPr>
          <p:cNvPr id="5" name="Rectangle 4"/>
          <p:cNvSpPr/>
          <p:nvPr/>
        </p:nvSpPr>
        <p:spPr>
          <a:xfrm>
            <a:off x="381000" y="4876800"/>
            <a:ext cx="8382000" cy="2123658"/>
          </a:xfrm>
          <a:prstGeom prst="rect">
            <a:avLst/>
          </a:prstGeom>
        </p:spPr>
        <p:txBody>
          <a:bodyPr wrap="square">
            <a:spAutoFit/>
          </a:bodyPr>
          <a:lstStyle/>
          <a:p>
            <a:r>
              <a:rPr lang="en-US" sz="2400" dirty="0" smtClean="0"/>
              <a:t>Institutions also have a tendency to function from their silos, often with “silos within silos” where even within the institution not all offices/departments/initiatives know what each other are doing or how they could be collaborating. </a:t>
            </a:r>
          </a:p>
          <a:p>
            <a:endParaRPr lang="en-US" dirty="0" smtClean="0"/>
          </a:p>
          <a:p>
            <a:endParaRPr lang="en-US" dirty="0" smtClean="0"/>
          </a:p>
        </p:txBody>
      </p:sp>
      <p:sp>
        <p:nvSpPr>
          <p:cNvPr id="6" name="TextBox 5"/>
          <p:cNvSpPr txBox="1"/>
          <p:nvPr/>
        </p:nvSpPr>
        <p:spPr>
          <a:xfrm>
            <a:off x="1979520" y="2438400"/>
            <a:ext cx="1295400" cy="276999"/>
          </a:xfrm>
          <a:prstGeom prst="rect">
            <a:avLst/>
          </a:prstGeom>
          <a:noFill/>
        </p:spPr>
        <p:txBody>
          <a:bodyPr vert="horz" wrap="square" rtlCol="0">
            <a:spAutoFit/>
          </a:bodyPr>
          <a:lstStyle/>
          <a:p>
            <a:pPr algn="ctr"/>
            <a:r>
              <a:rPr lang="en-US" sz="1200" dirty="0" smtClean="0">
                <a:solidFill>
                  <a:schemeClr val="bg1"/>
                </a:solidFill>
                <a:latin typeface="Arial Black" pitchFamily="34" charset="0"/>
              </a:rPr>
              <a:t>UNM</a:t>
            </a:r>
            <a:endParaRPr lang="en-US" sz="1200" dirty="0">
              <a:solidFill>
                <a:schemeClr val="bg1"/>
              </a:solidFill>
              <a:latin typeface="Arial Black" pitchFamily="34" charset="0"/>
            </a:endParaRPr>
          </a:p>
        </p:txBody>
      </p:sp>
      <p:sp>
        <p:nvSpPr>
          <p:cNvPr id="9" name="TextBox 8"/>
          <p:cNvSpPr txBox="1"/>
          <p:nvPr/>
        </p:nvSpPr>
        <p:spPr>
          <a:xfrm>
            <a:off x="3048000" y="2819400"/>
            <a:ext cx="1828800" cy="461665"/>
          </a:xfrm>
          <a:prstGeom prst="rect">
            <a:avLst/>
          </a:prstGeom>
          <a:noFill/>
        </p:spPr>
        <p:txBody>
          <a:bodyPr wrap="square" rtlCol="0">
            <a:spAutoFit/>
          </a:bodyPr>
          <a:lstStyle/>
          <a:p>
            <a:pPr algn="ctr"/>
            <a:r>
              <a:rPr lang="en-US" sz="1200" dirty="0" smtClean="0">
                <a:solidFill>
                  <a:schemeClr val="bg1"/>
                </a:solidFill>
                <a:latin typeface="Arial Black" pitchFamily="34" charset="0"/>
              </a:rPr>
              <a:t>BERNALILLO COUNTY</a:t>
            </a:r>
            <a:endParaRPr lang="en-US" sz="1200" dirty="0">
              <a:solidFill>
                <a:schemeClr val="bg1"/>
              </a:solidFill>
              <a:latin typeface="Arial Black" pitchFamily="34" charset="0"/>
            </a:endParaRPr>
          </a:p>
        </p:txBody>
      </p:sp>
      <p:sp>
        <p:nvSpPr>
          <p:cNvPr id="10" name="TextBox 9"/>
          <p:cNvSpPr txBox="1"/>
          <p:nvPr/>
        </p:nvSpPr>
        <p:spPr>
          <a:xfrm>
            <a:off x="4495800" y="3200400"/>
            <a:ext cx="1371600" cy="276999"/>
          </a:xfrm>
          <a:prstGeom prst="rect">
            <a:avLst/>
          </a:prstGeom>
          <a:noFill/>
        </p:spPr>
        <p:txBody>
          <a:bodyPr wrap="square" rtlCol="0">
            <a:spAutoFit/>
          </a:bodyPr>
          <a:lstStyle/>
          <a:p>
            <a:pPr algn="ctr"/>
            <a:r>
              <a:rPr lang="en-US" sz="1200" dirty="0" smtClean="0">
                <a:solidFill>
                  <a:schemeClr val="bg1"/>
                </a:solidFill>
                <a:latin typeface="Arial Black" pitchFamily="34" charset="0"/>
              </a:rPr>
              <a:t>NMDOH</a:t>
            </a:r>
            <a:endParaRPr lang="en-US" sz="1200" dirty="0">
              <a:solidFill>
                <a:schemeClr val="bg1"/>
              </a:solidFill>
              <a:latin typeface="Arial Black" pitchFamily="34" charset="0"/>
            </a:endParaRPr>
          </a:p>
        </p:txBody>
      </p:sp>
      <p:sp>
        <p:nvSpPr>
          <p:cNvPr id="11" name="TextBox 10"/>
          <p:cNvSpPr txBox="1"/>
          <p:nvPr/>
        </p:nvSpPr>
        <p:spPr>
          <a:xfrm>
            <a:off x="5562600" y="2514601"/>
            <a:ext cx="1719952" cy="646331"/>
          </a:xfrm>
          <a:prstGeom prst="rect">
            <a:avLst/>
          </a:prstGeom>
          <a:noFill/>
        </p:spPr>
        <p:txBody>
          <a:bodyPr wrap="square" rtlCol="0">
            <a:spAutoFit/>
          </a:bodyPr>
          <a:lstStyle/>
          <a:p>
            <a:pPr algn="ctr"/>
            <a:r>
              <a:rPr lang="en-US" sz="1200" dirty="0" smtClean="0">
                <a:solidFill>
                  <a:schemeClr val="bg1"/>
                </a:solidFill>
                <a:latin typeface="Arial Black" pitchFamily="34" charset="0"/>
              </a:rPr>
              <a:t>NON-PROFIT</a:t>
            </a:r>
            <a:br>
              <a:rPr lang="en-US" sz="1200" dirty="0" smtClean="0">
                <a:solidFill>
                  <a:schemeClr val="bg1"/>
                </a:solidFill>
                <a:latin typeface="Arial Black" pitchFamily="34" charset="0"/>
              </a:rPr>
            </a:br>
            <a:r>
              <a:rPr lang="en-US" sz="1200" dirty="0" smtClean="0">
                <a:solidFill>
                  <a:schemeClr val="bg1"/>
                </a:solidFill>
                <a:latin typeface="Arial Black" pitchFamily="34" charset="0"/>
              </a:rPr>
              <a:t>ORGANIZATIONS</a:t>
            </a:r>
            <a:br>
              <a:rPr lang="en-US" sz="1200" dirty="0" smtClean="0">
                <a:solidFill>
                  <a:schemeClr val="bg1"/>
                </a:solidFill>
                <a:latin typeface="Arial Black" pitchFamily="34" charset="0"/>
              </a:rPr>
            </a:br>
            <a:endParaRPr lang="en-US" sz="1200" dirty="0">
              <a:solidFill>
                <a:schemeClr val="bg1"/>
              </a:solidFill>
              <a:latin typeface="Arial Black" pitchFamily="34" charset="0"/>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57200" y="381001"/>
            <a:ext cx="8229600" cy="1475508"/>
          </a:xfrm>
        </p:spPr>
        <p:txBody>
          <a:bodyPr>
            <a:normAutofit/>
          </a:bodyPr>
          <a:lstStyle/>
          <a:p>
            <a:r>
              <a:rPr lang="en-US" sz="3600" b="1" dirty="0" smtClean="0">
                <a:solidFill>
                  <a:srgbClr val="FFC000"/>
                </a:solidFill>
                <a:latin typeface="Arial Black" pitchFamily="34" charset="0"/>
              </a:rPr>
              <a:t>The Silo Culture Impedes HiAP</a:t>
            </a:r>
            <a:endParaRPr lang="en-US" sz="3600" b="1" dirty="0">
              <a:solidFill>
                <a:srgbClr val="FFC000"/>
              </a:solidFill>
              <a:latin typeface="Arial Black" pitchFamily="34" charset="0"/>
            </a:endParaRPr>
          </a:p>
        </p:txBody>
      </p:sp>
      <p:sp>
        <p:nvSpPr>
          <p:cNvPr id="3" name="Subtitle 2"/>
          <p:cNvSpPr>
            <a:spLocks noGrp="1"/>
          </p:cNvSpPr>
          <p:nvPr>
            <p:ph type="subTitle" idx="1"/>
          </p:nvPr>
        </p:nvSpPr>
        <p:spPr>
          <a:xfrm>
            <a:off x="1219200" y="1981200"/>
            <a:ext cx="7239000" cy="4114800"/>
          </a:xfrm>
        </p:spPr>
        <p:txBody>
          <a:bodyPr/>
          <a:lstStyle/>
          <a:p>
            <a:pPr algn="l"/>
            <a:r>
              <a:rPr lang="en-US" dirty="0" smtClean="0"/>
              <a:t>Defining characteristics of silos include:</a:t>
            </a:r>
          </a:p>
          <a:p>
            <a:pPr marL="803275" indent="-346075" algn="l">
              <a:buFont typeface="Arial" pitchFamily="34" charset="0"/>
              <a:buChar char="•"/>
            </a:pPr>
            <a:r>
              <a:rPr lang="en-US" dirty="0" smtClean="0"/>
              <a:t>distinct funding streams – governmental budgets directed to specific departments</a:t>
            </a:r>
          </a:p>
          <a:p>
            <a:pPr marL="803275" indent="-346075" algn="l">
              <a:buFont typeface="Arial" pitchFamily="34" charset="0"/>
              <a:buChar char="•"/>
            </a:pPr>
            <a:r>
              <a:rPr lang="en-US" dirty="0" smtClean="0"/>
              <a:t>competition for funding  and credit</a:t>
            </a:r>
          </a:p>
          <a:p>
            <a:pPr marL="803275" indent="-346075" algn="l">
              <a:buFont typeface="Arial" pitchFamily="34" charset="0"/>
              <a:buChar char="•"/>
            </a:pPr>
            <a:r>
              <a:rPr lang="en-US" dirty="0" smtClean="0"/>
              <a:t>self-preservation within the system</a:t>
            </a:r>
            <a:endParaRPr lang="en-US"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b="1" dirty="0" smtClean="0">
                <a:solidFill>
                  <a:srgbClr val="FFC000"/>
                </a:solidFill>
                <a:latin typeface="Arial Black" panose="020B0A04020102020204" pitchFamily="34" charset="0"/>
              </a:rPr>
              <a:t>3. Benefit </a:t>
            </a:r>
            <a:r>
              <a:rPr lang="en-US" sz="3600" b="1" dirty="0">
                <a:solidFill>
                  <a:srgbClr val="FFC000"/>
                </a:solidFill>
                <a:latin typeface="Arial Black" panose="020B0A04020102020204" pitchFamily="34" charset="0"/>
              </a:rPr>
              <a:t>multiple partners</a:t>
            </a:r>
            <a:endParaRPr lang="en-US" sz="3600" dirty="0">
              <a:solidFill>
                <a:srgbClr val="FFC000"/>
              </a:solidFill>
              <a:latin typeface="Arial Black" panose="020B0A04020102020204" pitchFamily="34" charset="0"/>
            </a:endParaRPr>
          </a:p>
        </p:txBody>
      </p:sp>
      <p:sp>
        <p:nvSpPr>
          <p:cNvPr id="3" name="Content Placeholder 2"/>
          <p:cNvSpPr>
            <a:spLocks noGrp="1"/>
          </p:cNvSpPr>
          <p:nvPr>
            <p:ph idx="1"/>
          </p:nvPr>
        </p:nvSpPr>
        <p:spPr>
          <a:xfrm>
            <a:off x="685800" y="1600200"/>
            <a:ext cx="7848600" cy="4525963"/>
          </a:xfrm>
        </p:spPr>
        <p:txBody>
          <a:bodyPr>
            <a:normAutofit/>
          </a:bodyPr>
          <a:lstStyle/>
          <a:p>
            <a:pPr marL="0" indent="0">
              <a:buNone/>
            </a:pPr>
            <a:r>
              <a:rPr lang="en-US" dirty="0" smtClean="0"/>
              <a:t>HiAP is built upon the idea of “</a:t>
            </a:r>
            <a:r>
              <a:rPr lang="en-US" b="1" dirty="0" smtClean="0"/>
              <a:t>co-benefits</a:t>
            </a:r>
            <a:r>
              <a:rPr lang="en-US" dirty="0" smtClean="0"/>
              <a:t>” and “</a:t>
            </a:r>
            <a:r>
              <a:rPr lang="en-US" b="1" dirty="0" smtClean="0"/>
              <a:t>win-wins</a:t>
            </a:r>
            <a:r>
              <a:rPr lang="en-US" dirty="0" smtClean="0"/>
              <a:t>.” HiAP work should benefit multiple partners, simultaneously addressing the goals of public health agencies, other government agencies and community stakeholders to benefit more than one end (achieve co-benefits) and create efficiencies across sectors (find win-wins). </a:t>
            </a:r>
            <a:endParaRPr lang="en-US" dirty="0"/>
          </a:p>
        </p:txBody>
      </p:sp>
    </p:spTree>
    <p:extLst>
      <p:ext uri="{BB962C8B-B14F-4D97-AF65-F5344CB8AC3E}">
        <p14:creationId xmlns:p14="http://schemas.microsoft.com/office/powerpoint/2010/main" xmlns="" val="13315829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smtClean="0">
                <a:solidFill>
                  <a:srgbClr val="FFC000"/>
                </a:solidFill>
                <a:latin typeface="Arial Black" panose="020B0A04020102020204" pitchFamily="34" charset="0"/>
              </a:rPr>
              <a:t>Co-benefits</a:t>
            </a:r>
            <a:endParaRPr lang="en-US" sz="3600" dirty="0">
              <a:solidFill>
                <a:srgbClr val="FFC000"/>
              </a:solidFill>
              <a:latin typeface="Arial Black" panose="020B0A04020102020204" pitchFamily="34" charset="0"/>
            </a:endParaRPr>
          </a:p>
        </p:txBody>
      </p:sp>
      <p:sp>
        <p:nvSpPr>
          <p:cNvPr id="3" name="Content Placeholder 2"/>
          <p:cNvSpPr>
            <a:spLocks noGrp="1"/>
          </p:cNvSpPr>
          <p:nvPr>
            <p:ph idx="1"/>
          </p:nvPr>
        </p:nvSpPr>
        <p:spPr>
          <a:xfrm>
            <a:off x="533400" y="1371600"/>
            <a:ext cx="8229600" cy="5334000"/>
          </a:xfrm>
        </p:spPr>
        <p:txBody>
          <a:bodyPr>
            <a:normAutofit fontScale="62500" lnSpcReduction="20000"/>
          </a:bodyPr>
          <a:lstStyle/>
          <a:p>
            <a:pPr marL="0" indent="0">
              <a:buNone/>
            </a:pPr>
            <a:r>
              <a:rPr lang="en-US" sz="3800" dirty="0" smtClean="0"/>
              <a:t>Public health practitioners have a unique role to play in improving the quality of life in our nation, but genuine efforts to improve health must be made in partnership with other sectors.</a:t>
            </a:r>
          </a:p>
          <a:p>
            <a:pPr marL="0" indent="0">
              <a:buNone/>
            </a:pPr>
            <a:endParaRPr lang="en-US" sz="3800" dirty="0" smtClean="0"/>
          </a:p>
          <a:p>
            <a:pPr marL="0" indent="0">
              <a:buNone/>
            </a:pPr>
            <a:r>
              <a:rPr lang="en-US" sz="3800" dirty="0" smtClean="0"/>
              <a:t>The concept of co-benefits is </a:t>
            </a:r>
            <a:r>
              <a:rPr lang="en-US" sz="3800" dirty="0"/>
              <a:t>essential </a:t>
            </a:r>
            <a:r>
              <a:rPr lang="en-US" sz="3800" dirty="0" smtClean="0"/>
              <a:t>for: </a:t>
            </a:r>
          </a:p>
          <a:p>
            <a:r>
              <a:rPr lang="en-US" sz="3800" dirty="0" smtClean="0"/>
              <a:t>securing </a:t>
            </a:r>
            <a:r>
              <a:rPr lang="en-US" sz="3800" dirty="0"/>
              <a:t>support from partners </a:t>
            </a:r>
            <a:endParaRPr lang="en-US" sz="3800" dirty="0" smtClean="0"/>
          </a:p>
          <a:p>
            <a:r>
              <a:rPr lang="en-US" sz="3800" dirty="0" smtClean="0"/>
              <a:t>reducing redundancies, and </a:t>
            </a:r>
          </a:p>
          <a:p>
            <a:r>
              <a:rPr lang="en-US" sz="3800" dirty="0" smtClean="0"/>
              <a:t>ensuring </a:t>
            </a:r>
            <a:r>
              <a:rPr lang="en-US" sz="3800" dirty="0"/>
              <a:t>more effective use of scarce government resources. </a:t>
            </a:r>
            <a:endParaRPr lang="en-US" sz="3800" dirty="0" smtClean="0"/>
          </a:p>
          <a:p>
            <a:endParaRPr lang="en-US" sz="3800" dirty="0"/>
          </a:p>
          <a:p>
            <a:pPr marL="0" indent="0">
              <a:buNone/>
            </a:pPr>
            <a:r>
              <a:rPr lang="en-US" sz="3800" dirty="0" smtClean="0"/>
              <a:t>Finding </a:t>
            </a:r>
            <a:r>
              <a:rPr lang="en-US" sz="3800" dirty="0"/>
              <a:t>a balance between multiple goals will sometimes be difficult, and requires negotiation, patience, and learning about and valuing others’ priorities. </a:t>
            </a:r>
            <a:r>
              <a:rPr lang="en-US" sz="3800" dirty="0" smtClean="0"/>
              <a:t> </a:t>
            </a:r>
          </a:p>
          <a:p>
            <a:pPr marL="0" indent="0">
              <a:buNone/>
            </a:pPr>
            <a:endParaRPr lang="en-US" dirty="0"/>
          </a:p>
          <a:p>
            <a:pPr marL="0" indent="0" algn="ctr">
              <a:buNone/>
            </a:pPr>
            <a:endParaRPr lang="en-US" sz="4600" b="1" dirty="0" smtClean="0">
              <a:solidFill>
                <a:srgbClr val="FFC000"/>
              </a:solidFill>
            </a:endParaRPr>
          </a:p>
          <a:p>
            <a:pPr marL="0" indent="0" algn="ctr">
              <a:buNone/>
            </a:pPr>
            <a:r>
              <a:rPr lang="en-US" sz="4600" b="1" dirty="0" smtClean="0">
                <a:solidFill>
                  <a:srgbClr val="FFC000"/>
                </a:solidFill>
              </a:rPr>
              <a:t>AVOID PUBLIC HEALTH IMPERIALISM</a:t>
            </a:r>
          </a:p>
          <a:p>
            <a:pPr marL="0" indent="0">
              <a:buNone/>
            </a:pPr>
            <a:endParaRPr lang="en-US" dirty="0"/>
          </a:p>
          <a:p>
            <a:pPr marL="0" indent="0">
              <a:buNone/>
            </a:pPr>
            <a:endParaRPr lang="en-US" dirty="0"/>
          </a:p>
          <a:p>
            <a:endParaRPr lang="en-US" dirty="0"/>
          </a:p>
        </p:txBody>
      </p:sp>
    </p:spTree>
    <p:extLst>
      <p:ext uri="{BB962C8B-B14F-4D97-AF65-F5344CB8AC3E}">
        <p14:creationId xmlns:p14="http://schemas.microsoft.com/office/powerpoint/2010/main" xmlns="" val="313359244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b="1" dirty="0" smtClean="0">
                <a:solidFill>
                  <a:srgbClr val="FFC000"/>
                </a:solidFill>
                <a:latin typeface="Arial Black" panose="020B0A04020102020204" pitchFamily="34" charset="0"/>
              </a:rPr>
              <a:t>4.  Engage </a:t>
            </a:r>
            <a:r>
              <a:rPr lang="en-US" sz="3600" b="1" dirty="0">
                <a:solidFill>
                  <a:srgbClr val="FFC000"/>
                </a:solidFill>
                <a:latin typeface="Arial Black" panose="020B0A04020102020204" pitchFamily="34" charset="0"/>
              </a:rPr>
              <a:t>stakeholders</a:t>
            </a:r>
            <a:endParaRPr lang="en-US" sz="3600" dirty="0">
              <a:solidFill>
                <a:srgbClr val="FFC000"/>
              </a:solidFill>
              <a:latin typeface="Arial Black" panose="020B0A04020102020204" pitchFamily="34" charset="0"/>
            </a:endParaRPr>
          </a:p>
        </p:txBody>
      </p:sp>
      <p:sp>
        <p:nvSpPr>
          <p:cNvPr id="3" name="Content Placeholder 2"/>
          <p:cNvSpPr>
            <a:spLocks noGrp="1"/>
          </p:cNvSpPr>
          <p:nvPr>
            <p:ph idx="1"/>
          </p:nvPr>
        </p:nvSpPr>
        <p:spPr/>
        <p:txBody>
          <a:bodyPr/>
          <a:lstStyle/>
          <a:p>
            <a:pPr marL="0" indent="0">
              <a:buNone/>
            </a:pPr>
            <a:r>
              <a:rPr lang="en-US" dirty="0" smtClean="0"/>
              <a:t>HiAP engages a variety of stakeholders, </a:t>
            </a:r>
            <a:r>
              <a:rPr lang="en-US" i="1" u="sng" dirty="0" smtClean="0"/>
              <a:t>beyond government partners</a:t>
            </a:r>
            <a:r>
              <a:rPr lang="en-US" dirty="0" smtClean="0"/>
              <a:t>, such as community members, policy experts, advocates, the private sector, and funders. Robust stakeholder engagement is essential for ensuring that work is responsive to community needs and for garnering valuable information necessary to create meaningful and impactful change.</a:t>
            </a:r>
            <a:endParaRPr lang="en-US" dirty="0"/>
          </a:p>
        </p:txBody>
      </p:sp>
    </p:spTree>
    <p:extLst>
      <p:ext uri="{BB962C8B-B14F-4D97-AF65-F5344CB8AC3E}">
        <p14:creationId xmlns:p14="http://schemas.microsoft.com/office/powerpoint/2010/main" xmlns="" val="305512143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3" cstate="print">
            <a:extLst>
              <a:ext uri="{28A0092B-C50C-407E-A947-70E740481C1C}">
                <a14:useLocalDpi xmlns:a14="http://schemas.microsoft.com/office/drawing/2010/main" xmlns="" val="0"/>
              </a:ext>
            </a:extLst>
          </a:blip>
          <a:stretch>
            <a:fillRect/>
          </a:stretch>
        </p:blipFill>
        <p:spPr>
          <a:xfrm>
            <a:off x="1460201" y="228600"/>
            <a:ext cx="6083599" cy="6248400"/>
          </a:xfrm>
        </p:spPr>
      </p:pic>
    </p:spTree>
    <p:extLst>
      <p:ext uri="{BB962C8B-B14F-4D97-AF65-F5344CB8AC3E}">
        <p14:creationId xmlns:p14="http://schemas.microsoft.com/office/powerpoint/2010/main" xmlns="" val="202487629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Ladder of Community Participation - health departments.png"/>
          <p:cNvPicPr>
            <a:picLocks noGrp="1" noChangeAspect="1"/>
          </p:cNvPicPr>
          <p:nvPr>
            <p:ph idx="1"/>
          </p:nvPr>
        </p:nvPicPr>
        <p:blipFill>
          <a:blip r:embed="rId3" cstate="print"/>
          <a:stretch>
            <a:fillRect/>
          </a:stretch>
        </p:blipFill>
        <p:spPr>
          <a:xfrm>
            <a:off x="304800" y="304800"/>
            <a:ext cx="8534400" cy="6400800"/>
          </a:xfrm>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b="1" dirty="0" smtClean="0">
                <a:solidFill>
                  <a:srgbClr val="FFC000"/>
                </a:solidFill>
                <a:latin typeface="Arial Black" panose="020B0A04020102020204" pitchFamily="34" charset="0"/>
              </a:rPr>
              <a:t>5.  Create </a:t>
            </a:r>
            <a:r>
              <a:rPr lang="en-US" sz="3600" b="1" dirty="0">
                <a:solidFill>
                  <a:srgbClr val="FFC000"/>
                </a:solidFill>
                <a:latin typeface="Arial Black" panose="020B0A04020102020204" pitchFamily="34" charset="0"/>
              </a:rPr>
              <a:t>structural or procedural change</a:t>
            </a:r>
            <a:endParaRPr lang="en-US" sz="3600" dirty="0">
              <a:solidFill>
                <a:srgbClr val="FFC000"/>
              </a:solidFill>
              <a:latin typeface="Arial Black" panose="020B0A04020102020204" pitchFamily="34" charset="0"/>
            </a:endParaRPr>
          </a:p>
        </p:txBody>
      </p:sp>
      <p:sp>
        <p:nvSpPr>
          <p:cNvPr id="3" name="Content Placeholder 2"/>
          <p:cNvSpPr>
            <a:spLocks noGrp="1"/>
          </p:cNvSpPr>
          <p:nvPr>
            <p:ph idx="1"/>
          </p:nvPr>
        </p:nvSpPr>
        <p:spPr>
          <a:xfrm>
            <a:off x="457200" y="1600200"/>
            <a:ext cx="8229600" cy="4876800"/>
          </a:xfrm>
        </p:spPr>
        <p:txBody>
          <a:bodyPr>
            <a:normAutofit fontScale="92500" lnSpcReduction="20000"/>
          </a:bodyPr>
          <a:lstStyle/>
          <a:p>
            <a:pPr marL="0" indent="0">
              <a:buNone/>
            </a:pPr>
            <a:r>
              <a:rPr lang="en-US" dirty="0" smtClean="0"/>
              <a:t>Over time, HiAP creates permanent changes in how agencies relate to each other and how government decisions are made. This requires maintenance of:  </a:t>
            </a:r>
          </a:p>
          <a:p>
            <a:pPr marL="401638" indent="-230188"/>
            <a:r>
              <a:rPr lang="en-US" dirty="0" smtClean="0"/>
              <a:t>structures which can sustain intersectoral collaboration </a:t>
            </a:r>
          </a:p>
          <a:p>
            <a:pPr marL="401638" indent="-230188"/>
            <a:r>
              <a:rPr lang="en-US" dirty="0" smtClean="0"/>
              <a:t>mechanisms which can ensure a health and equity lens in decision-making processes across the whole of government. </a:t>
            </a:r>
          </a:p>
          <a:p>
            <a:pPr marL="0" indent="0"/>
            <a:endParaRPr lang="en-US" dirty="0" smtClean="0"/>
          </a:p>
          <a:p>
            <a:pPr marL="0" indent="0" algn="ctr">
              <a:buNone/>
            </a:pPr>
            <a:r>
              <a:rPr lang="en-US" dirty="0" smtClean="0"/>
              <a:t>This can be thought of as “embedding” or “institutionalizing” HiAP within existing or new structures and processes of government.</a:t>
            </a:r>
          </a:p>
        </p:txBody>
      </p:sp>
    </p:spTree>
    <p:extLst>
      <p:ext uri="{BB962C8B-B14F-4D97-AF65-F5344CB8AC3E}">
        <p14:creationId xmlns:p14="http://schemas.microsoft.com/office/powerpoint/2010/main" xmlns="" val="348660164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Marsha\Documents\1 - BCCHC\1-HiAP Project\TOOLS\SDOH wordle 6.png"/>
          <p:cNvPicPr>
            <a:picLocks noChangeAspect="1" noChangeArrowheads="1"/>
          </p:cNvPicPr>
          <p:nvPr/>
        </p:nvPicPr>
        <p:blipFill>
          <a:blip r:embed="rId3" cstate="print"/>
          <a:srcRect/>
          <a:stretch>
            <a:fillRect/>
          </a:stretch>
        </p:blipFill>
        <p:spPr bwMode="auto">
          <a:xfrm>
            <a:off x="584200" y="828675"/>
            <a:ext cx="7974013" cy="5200650"/>
          </a:xfrm>
          <a:prstGeom prst="rect">
            <a:avLst/>
          </a:prstGeom>
          <a:noFill/>
        </p:spPr>
      </p:pic>
      <p:sp>
        <p:nvSpPr>
          <p:cNvPr id="3" name="Rectangle 2"/>
          <p:cNvSpPr/>
          <p:nvPr/>
        </p:nvSpPr>
        <p:spPr>
          <a:xfrm>
            <a:off x="8534400" y="762000"/>
            <a:ext cx="76200" cy="5334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6879768" y="6542312"/>
            <a:ext cx="2133600" cy="246221"/>
          </a:xfrm>
          <a:prstGeom prst="rect">
            <a:avLst/>
          </a:prstGeom>
          <a:noFill/>
        </p:spPr>
        <p:txBody>
          <a:bodyPr wrap="square" rtlCol="0">
            <a:spAutoFit/>
          </a:bodyPr>
          <a:lstStyle/>
          <a:p>
            <a:r>
              <a:rPr lang="en-US" sz="1000" dirty="0" smtClean="0"/>
              <a:t>2014  NMPHA/M. McMurray-Avila</a:t>
            </a:r>
            <a:endParaRPr lang="en-US" sz="1000" dirty="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smtClean="0">
                <a:solidFill>
                  <a:srgbClr val="FFC000"/>
                </a:solidFill>
                <a:latin typeface="Arial Black" panose="020B0A04020102020204" pitchFamily="34" charset="0"/>
              </a:rPr>
              <a:t>Strategies for implementation</a:t>
            </a:r>
            <a:endParaRPr lang="en-US" sz="3600" dirty="0">
              <a:solidFill>
                <a:srgbClr val="FFC000"/>
              </a:solidFill>
              <a:latin typeface="Arial Black" panose="020B0A04020102020204" pitchFamily="34" charset="0"/>
            </a:endParaRPr>
          </a:p>
        </p:txBody>
      </p:sp>
      <p:sp>
        <p:nvSpPr>
          <p:cNvPr id="3" name="Content Placeholder 2"/>
          <p:cNvSpPr>
            <a:spLocks noGrp="1"/>
          </p:cNvSpPr>
          <p:nvPr>
            <p:ph idx="1"/>
          </p:nvPr>
        </p:nvSpPr>
        <p:spPr>
          <a:xfrm>
            <a:off x="457200" y="1219200"/>
            <a:ext cx="8229600" cy="5181600"/>
          </a:xfrm>
        </p:spPr>
        <p:txBody>
          <a:bodyPr>
            <a:normAutofit fontScale="85000" lnSpcReduction="20000"/>
          </a:bodyPr>
          <a:lstStyle/>
          <a:p>
            <a:pPr marL="0" indent="0">
              <a:buNone/>
            </a:pPr>
            <a:endParaRPr lang="en-US" dirty="0" smtClean="0"/>
          </a:p>
          <a:p>
            <a:pPr marL="0" indent="0">
              <a:buNone/>
            </a:pPr>
            <a:r>
              <a:rPr lang="en-US" dirty="0" smtClean="0"/>
              <a:t>HiAP actions and groups can take many forms. It can be implemented through:</a:t>
            </a:r>
            <a:endParaRPr lang="en-US" dirty="0"/>
          </a:p>
          <a:p>
            <a:pPr marL="515938" indent="-288925"/>
            <a:r>
              <a:rPr lang="en-US" dirty="0" smtClean="0"/>
              <a:t>creation of a new structure or group, e.g., task force</a:t>
            </a:r>
          </a:p>
          <a:p>
            <a:pPr marL="515938" indent="-288925"/>
            <a:r>
              <a:rPr lang="en-US" dirty="0" smtClean="0"/>
              <a:t>application to existing processes such as strategic planning, individual initiatives and grant-making</a:t>
            </a:r>
          </a:p>
          <a:p>
            <a:pPr marL="515938" indent="-288925"/>
            <a:r>
              <a:rPr lang="en-US" dirty="0" smtClean="0"/>
              <a:t>or both </a:t>
            </a:r>
          </a:p>
          <a:p>
            <a:pPr marL="0" indent="0">
              <a:buNone/>
            </a:pPr>
            <a:endParaRPr lang="en-US" dirty="0" smtClean="0"/>
          </a:p>
          <a:p>
            <a:pPr marL="0" indent="0">
              <a:buNone/>
            </a:pPr>
            <a:r>
              <a:rPr lang="en-US" dirty="0" smtClean="0"/>
              <a:t>Many options exist for how to consider health in decision-making, from using formal health impact assessment tools to an informal application of a health lens. Partners, leaders, and focus areas will vary, depending upon political support, community needs, and resources.</a:t>
            </a:r>
            <a:endParaRPr lang="en-US" dirty="0"/>
          </a:p>
        </p:txBody>
      </p:sp>
    </p:spTree>
    <p:extLst>
      <p:ext uri="{BB962C8B-B14F-4D97-AF65-F5344CB8AC3E}">
        <p14:creationId xmlns:p14="http://schemas.microsoft.com/office/powerpoint/2010/main" xmlns="" val="2917771876"/>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381001"/>
            <a:ext cx="7772400" cy="1676400"/>
          </a:xfrm>
        </p:spPr>
        <p:txBody>
          <a:bodyPr>
            <a:normAutofit/>
          </a:bodyPr>
          <a:lstStyle/>
          <a:p>
            <a:r>
              <a:rPr lang="en-US" sz="3200" b="1" dirty="0" smtClean="0">
                <a:solidFill>
                  <a:srgbClr val="FFC000"/>
                </a:solidFill>
                <a:latin typeface="Arial Black" pitchFamily="34" charset="0"/>
              </a:rPr>
              <a:t>Creation of New Structures:</a:t>
            </a:r>
            <a:br>
              <a:rPr lang="en-US" sz="3200" b="1" dirty="0" smtClean="0">
                <a:solidFill>
                  <a:srgbClr val="FFC000"/>
                </a:solidFill>
                <a:latin typeface="Arial Black" pitchFamily="34" charset="0"/>
              </a:rPr>
            </a:br>
            <a:r>
              <a:rPr lang="en-US" sz="3200" b="1" dirty="0" smtClean="0">
                <a:solidFill>
                  <a:srgbClr val="FFC000"/>
                </a:solidFill>
                <a:latin typeface="Arial Black" pitchFamily="34" charset="0"/>
              </a:rPr>
              <a:t>Examples of Formalizing </a:t>
            </a:r>
            <a:br>
              <a:rPr lang="en-US" sz="3200" b="1" dirty="0" smtClean="0">
                <a:solidFill>
                  <a:srgbClr val="FFC000"/>
                </a:solidFill>
                <a:latin typeface="Arial Black" pitchFamily="34" charset="0"/>
              </a:rPr>
            </a:br>
            <a:r>
              <a:rPr lang="en-US" sz="3200" b="1" dirty="0" smtClean="0">
                <a:solidFill>
                  <a:srgbClr val="FFC000"/>
                </a:solidFill>
                <a:latin typeface="Arial Black" pitchFamily="34" charset="0"/>
              </a:rPr>
              <a:t>Health in All Policies Work</a:t>
            </a:r>
            <a:endParaRPr lang="en-US" sz="3200" b="1" dirty="0">
              <a:solidFill>
                <a:srgbClr val="FFC000"/>
              </a:solidFill>
              <a:latin typeface="Arial Black" pitchFamily="34" charset="0"/>
            </a:endParaRPr>
          </a:p>
        </p:txBody>
      </p:sp>
      <p:sp>
        <p:nvSpPr>
          <p:cNvPr id="3" name="Subtitle 2"/>
          <p:cNvSpPr>
            <a:spLocks noGrp="1"/>
          </p:cNvSpPr>
          <p:nvPr>
            <p:ph type="subTitle" idx="1"/>
          </p:nvPr>
        </p:nvSpPr>
        <p:spPr>
          <a:xfrm>
            <a:off x="789709" y="2285999"/>
            <a:ext cx="7855527" cy="3886201"/>
          </a:xfrm>
        </p:spPr>
        <p:txBody>
          <a:bodyPr/>
          <a:lstStyle/>
          <a:p>
            <a:pPr marL="234950" indent="-234950" algn="l">
              <a:buFont typeface="Arial" pitchFamily="34" charset="0"/>
              <a:buChar char="•"/>
            </a:pPr>
            <a:r>
              <a:rPr lang="en-US" dirty="0" smtClean="0"/>
              <a:t>Rhode Island Commission for Health Advocacy and Equity (2011)</a:t>
            </a:r>
          </a:p>
          <a:p>
            <a:pPr algn="l">
              <a:buFont typeface="Arial" pitchFamily="34" charset="0"/>
              <a:buChar char="•"/>
            </a:pPr>
            <a:r>
              <a:rPr lang="en-US" dirty="0" smtClean="0"/>
              <a:t> Healthy Chicago (2011) </a:t>
            </a:r>
          </a:p>
          <a:p>
            <a:pPr algn="l">
              <a:buFont typeface="Arial" pitchFamily="34" charset="0"/>
              <a:buChar char="•"/>
            </a:pPr>
            <a:r>
              <a:rPr lang="en-US" dirty="0" smtClean="0"/>
              <a:t> Seattle/King County Equity Ordinance (2010)</a:t>
            </a:r>
          </a:p>
          <a:p>
            <a:pPr marL="234950" indent="-234950" algn="l">
              <a:buFont typeface="Arial" pitchFamily="34" charset="0"/>
              <a:buChar char="•"/>
            </a:pPr>
            <a:r>
              <a:rPr lang="en-US" dirty="0" smtClean="0"/>
              <a:t>California Health in All Policies Task Force (2010)</a:t>
            </a:r>
            <a:endParaRPr lang="en-US" dirty="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
            <a:ext cx="7772400" cy="1904999"/>
          </a:xfrm>
        </p:spPr>
        <p:txBody>
          <a:bodyPr>
            <a:normAutofit/>
          </a:bodyPr>
          <a:lstStyle/>
          <a:p>
            <a:r>
              <a:rPr lang="en-US" sz="3200" b="1" dirty="0" smtClean="0">
                <a:solidFill>
                  <a:srgbClr val="FFC000"/>
                </a:solidFill>
                <a:latin typeface="Arial Black" pitchFamily="34" charset="0"/>
              </a:rPr>
              <a:t>New Mexico </a:t>
            </a:r>
            <a:br>
              <a:rPr lang="en-US" sz="3200" b="1" dirty="0" smtClean="0">
                <a:solidFill>
                  <a:srgbClr val="FFC000"/>
                </a:solidFill>
                <a:latin typeface="Arial Black" pitchFamily="34" charset="0"/>
              </a:rPr>
            </a:br>
            <a:r>
              <a:rPr lang="en-US" sz="3200" b="1" dirty="0" smtClean="0">
                <a:solidFill>
                  <a:srgbClr val="FFC000"/>
                </a:solidFill>
                <a:latin typeface="Arial Black" pitchFamily="34" charset="0"/>
              </a:rPr>
              <a:t>Health in All Policies Task Force</a:t>
            </a:r>
            <a:endParaRPr lang="en-US" sz="3200" b="1" dirty="0">
              <a:solidFill>
                <a:srgbClr val="FFC000"/>
              </a:solidFill>
              <a:latin typeface="Arial Black" pitchFamily="34" charset="0"/>
            </a:endParaRPr>
          </a:p>
        </p:txBody>
      </p:sp>
      <p:sp>
        <p:nvSpPr>
          <p:cNvPr id="3" name="Subtitle 2"/>
          <p:cNvSpPr>
            <a:spLocks noGrp="1"/>
          </p:cNvSpPr>
          <p:nvPr>
            <p:ph type="subTitle" idx="1"/>
          </p:nvPr>
        </p:nvSpPr>
        <p:spPr>
          <a:xfrm>
            <a:off x="457200" y="1981200"/>
            <a:ext cx="8382000" cy="4648200"/>
          </a:xfrm>
        </p:spPr>
        <p:txBody>
          <a:bodyPr>
            <a:normAutofit/>
          </a:bodyPr>
          <a:lstStyle/>
          <a:p>
            <a:pPr algn="l">
              <a:tabLst>
                <a:tab pos="457200" algn="l"/>
              </a:tabLst>
            </a:pPr>
            <a:r>
              <a:rPr lang="en-US" dirty="0" smtClean="0"/>
              <a:t>Our HiAP Work Group requests the formation of a </a:t>
            </a:r>
            <a:r>
              <a:rPr lang="en-US" b="1" u="sng" dirty="0" smtClean="0"/>
              <a:t>Health in All Policies Task Force </a:t>
            </a:r>
            <a:r>
              <a:rPr lang="en-US" dirty="0" smtClean="0"/>
              <a:t>consisting of multi-sectoral representatives of departments in state government, as well as multi-sectoral stakeholders from community-based organizations, either:</a:t>
            </a:r>
            <a:br>
              <a:rPr lang="en-US" dirty="0" smtClean="0"/>
            </a:br>
            <a:r>
              <a:rPr lang="en-US" dirty="0" smtClean="0"/>
              <a:t>	Legislatively  through a Memorial OR</a:t>
            </a:r>
            <a:br>
              <a:rPr lang="en-US" dirty="0" smtClean="0"/>
            </a:br>
            <a:r>
              <a:rPr lang="en-US" dirty="0" smtClean="0"/>
              <a:t>	Administratively by building on the NMDOH 	current long-range planning process </a:t>
            </a: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28600" y="152401"/>
            <a:ext cx="8686800" cy="1066799"/>
          </a:xfrm>
        </p:spPr>
        <p:txBody>
          <a:bodyPr>
            <a:normAutofit fontScale="90000"/>
          </a:bodyPr>
          <a:lstStyle/>
          <a:p>
            <a:r>
              <a:rPr lang="en-US" sz="3200" b="1" dirty="0" smtClean="0">
                <a:solidFill>
                  <a:srgbClr val="FFC000"/>
                </a:solidFill>
                <a:latin typeface="Arial Black" pitchFamily="34" charset="0"/>
              </a:rPr>
              <a:t>California HiAP Task Force: </a:t>
            </a:r>
            <a:r>
              <a:rPr lang="en-US" sz="3200" b="1" i="1" dirty="0" smtClean="0">
                <a:solidFill>
                  <a:srgbClr val="FFC000"/>
                </a:solidFill>
                <a:latin typeface="Arial Black" pitchFamily="34" charset="0"/>
              </a:rPr>
              <a:t>Establishment</a:t>
            </a:r>
            <a:endParaRPr lang="en-US" sz="3200" i="1" dirty="0">
              <a:latin typeface="Arial Black" pitchFamily="34" charset="0"/>
            </a:endParaRPr>
          </a:p>
        </p:txBody>
      </p:sp>
      <p:sp>
        <p:nvSpPr>
          <p:cNvPr id="3" name="Subtitle 2"/>
          <p:cNvSpPr>
            <a:spLocks noGrp="1"/>
          </p:cNvSpPr>
          <p:nvPr>
            <p:ph type="subTitle" idx="1"/>
          </p:nvPr>
        </p:nvSpPr>
        <p:spPr>
          <a:xfrm>
            <a:off x="304800" y="1219200"/>
            <a:ext cx="8534400" cy="5410200"/>
          </a:xfrm>
        </p:spPr>
        <p:txBody>
          <a:bodyPr>
            <a:normAutofit fontScale="92500" lnSpcReduction="20000"/>
          </a:bodyPr>
          <a:lstStyle/>
          <a:p>
            <a:pPr marL="234950" indent="-234950" algn="l">
              <a:buFont typeface="Arial" pitchFamily="34" charset="0"/>
              <a:buChar char="•"/>
            </a:pPr>
            <a:r>
              <a:rPr lang="en-US" dirty="0" smtClean="0"/>
              <a:t>2010: Executive Order by Gov. Schwarznegger directs Strategic Growth Council (SGC) to establish Health in All Policies Task Force</a:t>
            </a:r>
          </a:p>
          <a:p>
            <a:pPr marL="623888" lvl="1" indent="-166688" algn="l">
              <a:buFont typeface="Arial" pitchFamily="34" charset="0"/>
              <a:buChar char="•"/>
            </a:pPr>
            <a:r>
              <a:rPr lang="en-US" dirty="0" smtClean="0"/>
              <a:t>Purpose: “to identify priority programs, policies and strategies to improve the health of California while advancing the SGC’s goals”</a:t>
            </a:r>
          </a:p>
          <a:p>
            <a:pPr lvl="1" algn="l">
              <a:buFont typeface="Arial" pitchFamily="34" charset="0"/>
              <a:buChar char="•"/>
            </a:pPr>
            <a:r>
              <a:rPr lang="en-US" dirty="0" smtClean="0"/>
              <a:t> Facilitated by CA Dept of Public Health (CDPH)</a:t>
            </a:r>
          </a:p>
          <a:p>
            <a:pPr lvl="1" algn="l">
              <a:buFont typeface="Arial" pitchFamily="34" charset="0"/>
              <a:buChar char="•"/>
            </a:pPr>
            <a:r>
              <a:rPr lang="en-US" dirty="0" smtClean="0"/>
              <a:t> Extensive engagement of stakeholders</a:t>
            </a:r>
          </a:p>
          <a:p>
            <a:pPr marL="234950" indent="-234950" algn="l">
              <a:buFont typeface="Arial" pitchFamily="34" charset="0"/>
              <a:buChar char="•"/>
            </a:pPr>
            <a:r>
              <a:rPr lang="en-US" dirty="0" smtClean="0"/>
              <a:t>2012: HiAP Task Force recognized by Senate Concurrent Resolution and codified within newly established Office of Health Equity in CDPH</a:t>
            </a:r>
          </a:p>
          <a:p>
            <a:pPr marL="234950" indent="-234950" algn="l">
              <a:buFont typeface="Arial" pitchFamily="34" charset="0"/>
              <a:buChar char="•"/>
            </a:pPr>
            <a:r>
              <a:rPr lang="en-US" dirty="0" smtClean="0"/>
              <a:t>Task Force meetings staffed through partnership with Public Health Institute, funded by California Endowment and others</a:t>
            </a:r>
          </a:p>
          <a:p>
            <a:pPr algn="l">
              <a:buFont typeface="Arial" pitchFamily="34" charset="0"/>
              <a:buChar char="•"/>
            </a:pPr>
            <a:endParaRPr lang="en-US" dirty="0"/>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2401"/>
            <a:ext cx="7772400" cy="1219200"/>
          </a:xfrm>
        </p:spPr>
        <p:txBody>
          <a:bodyPr>
            <a:normAutofit/>
          </a:bodyPr>
          <a:lstStyle/>
          <a:p>
            <a:r>
              <a:rPr lang="en-US" sz="3200" b="1" dirty="0" smtClean="0">
                <a:solidFill>
                  <a:srgbClr val="FFC000"/>
                </a:solidFill>
                <a:latin typeface="Arial Black" pitchFamily="34" charset="0"/>
              </a:rPr>
              <a:t>California HiAP Task Force:</a:t>
            </a:r>
            <a:br>
              <a:rPr lang="en-US" sz="3200" b="1" dirty="0" smtClean="0">
                <a:solidFill>
                  <a:srgbClr val="FFC000"/>
                </a:solidFill>
                <a:latin typeface="Arial Black" pitchFamily="34" charset="0"/>
              </a:rPr>
            </a:br>
            <a:r>
              <a:rPr lang="en-US" sz="3200" b="1" i="1" dirty="0" smtClean="0">
                <a:solidFill>
                  <a:srgbClr val="FFC000"/>
                </a:solidFill>
                <a:latin typeface="Arial Black" pitchFamily="34" charset="0"/>
              </a:rPr>
              <a:t>Aspirations for All Californians </a:t>
            </a:r>
            <a:endParaRPr lang="en-US" sz="3200" b="1" i="1" dirty="0">
              <a:solidFill>
                <a:srgbClr val="FFC000"/>
              </a:solidFill>
              <a:latin typeface="Arial Black" pitchFamily="34" charset="0"/>
            </a:endParaRPr>
          </a:p>
        </p:txBody>
      </p:sp>
      <p:sp>
        <p:nvSpPr>
          <p:cNvPr id="3" name="Subtitle 2"/>
          <p:cNvSpPr>
            <a:spLocks noGrp="1"/>
          </p:cNvSpPr>
          <p:nvPr>
            <p:ph type="subTitle" idx="1"/>
          </p:nvPr>
        </p:nvSpPr>
        <p:spPr>
          <a:xfrm>
            <a:off x="533400" y="1447800"/>
            <a:ext cx="8077200" cy="5410200"/>
          </a:xfrm>
        </p:spPr>
        <p:txBody>
          <a:bodyPr>
            <a:normAutofit lnSpcReduction="10000"/>
          </a:bodyPr>
          <a:lstStyle/>
          <a:p>
            <a:pPr algn="l"/>
            <a:r>
              <a:rPr lang="en-US" dirty="0" smtClean="0"/>
              <a:t>       </a:t>
            </a:r>
            <a:r>
              <a:rPr lang="en-US" sz="2400" dirty="0" smtClean="0"/>
              <a:t>Option to safely walk, bike or take public transit to school, </a:t>
            </a:r>
          </a:p>
          <a:p>
            <a:pPr algn="l"/>
            <a:r>
              <a:rPr lang="en-US" sz="2400" dirty="0" smtClean="0"/>
              <a:t>          work and essential destinations </a:t>
            </a:r>
          </a:p>
          <a:p>
            <a:pPr algn="l"/>
            <a:r>
              <a:rPr lang="en-US" sz="800" dirty="0" smtClean="0"/>
              <a:t>    </a:t>
            </a:r>
            <a:r>
              <a:rPr lang="en-US" sz="2400" dirty="0" smtClean="0"/>
              <a:t/>
            </a:r>
            <a:br>
              <a:rPr lang="en-US" sz="2400" dirty="0" smtClean="0"/>
            </a:br>
            <a:r>
              <a:rPr lang="en-US" sz="2400" dirty="0" smtClean="0"/>
              <a:t>Live in safe, healthy, affordable housing </a:t>
            </a:r>
          </a:p>
          <a:p>
            <a:pPr algn="l"/>
            <a:endParaRPr lang="en-US" sz="800" dirty="0" smtClean="0"/>
          </a:p>
          <a:p>
            <a:pPr algn="l"/>
            <a:r>
              <a:rPr lang="en-US" sz="2400" dirty="0" smtClean="0"/>
              <a:t>	Access to places to be active, including parks, </a:t>
            </a:r>
            <a:br>
              <a:rPr lang="en-US" sz="2400" dirty="0" smtClean="0"/>
            </a:br>
            <a:r>
              <a:rPr lang="en-US" sz="2400" dirty="0" smtClean="0"/>
              <a:t>	and healthy tree canopy </a:t>
            </a:r>
          </a:p>
          <a:p>
            <a:pPr algn="l"/>
            <a:endParaRPr lang="en-US" sz="800" dirty="0" smtClean="0"/>
          </a:p>
          <a:p>
            <a:pPr algn="l"/>
            <a:r>
              <a:rPr lang="en-US" sz="2400" dirty="0" smtClean="0"/>
              <a:t>Live and be active in communities</a:t>
            </a:r>
            <a:br>
              <a:rPr lang="en-US" sz="2400" dirty="0" smtClean="0"/>
            </a:br>
            <a:r>
              <a:rPr lang="en-US" sz="2400" dirty="0" smtClean="0"/>
              <a:t> without fear of violence or crime</a:t>
            </a:r>
            <a:br>
              <a:rPr lang="en-US" sz="2400" dirty="0" smtClean="0"/>
            </a:br>
            <a:r>
              <a:rPr lang="en-US" sz="800" dirty="0" smtClean="0"/>
              <a:t>   </a:t>
            </a:r>
          </a:p>
          <a:p>
            <a:pPr algn="l">
              <a:tabLst>
                <a:tab pos="1995488" algn="l"/>
              </a:tabLst>
            </a:pPr>
            <a:r>
              <a:rPr lang="en-US" sz="2400" dirty="0" smtClean="0"/>
              <a:t>	Access to healthy, affordable foods </a:t>
            </a:r>
            <a:br>
              <a:rPr lang="en-US" sz="2400" dirty="0" smtClean="0"/>
            </a:br>
            <a:r>
              <a:rPr lang="en-US" sz="2400" dirty="0" smtClean="0"/>
              <a:t>	at school/work/near home</a:t>
            </a:r>
          </a:p>
          <a:p>
            <a:pPr algn="l">
              <a:tabLst>
                <a:tab pos="1995488" algn="l"/>
              </a:tabLst>
            </a:pPr>
            <a:r>
              <a:rPr lang="en-US" sz="800" b="1" dirty="0" smtClean="0"/>
              <a:t>   </a:t>
            </a:r>
            <a:r>
              <a:rPr lang="en-US" sz="2400" b="1" dirty="0" smtClean="0"/>
              <a:t/>
            </a:r>
            <a:br>
              <a:rPr lang="en-US" sz="2400" b="1" dirty="0" smtClean="0"/>
            </a:br>
            <a:r>
              <a:rPr lang="en-US" sz="2600" b="1" dirty="0" smtClean="0"/>
              <a:t>California’s decision-makers are informed about the health consequences of  various policy options </a:t>
            </a:r>
          </a:p>
          <a:p>
            <a:pPr algn="l">
              <a:tabLst>
                <a:tab pos="1995488" algn="l"/>
              </a:tabLst>
            </a:pPr>
            <a:r>
              <a:rPr lang="en-US" sz="2600" b="1" dirty="0" smtClean="0"/>
              <a:t>in the policy development process</a:t>
            </a:r>
          </a:p>
          <a:p>
            <a:pPr algn="l">
              <a:tabLst>
                <a:tab pos="1995488" algn="l"/>
              </a:tabLst>
            </a:pPr>
            <a:endParaRPr lang="en-US" sz="2400" dirty="0"/>
          </a:p>
        </p:txBody>
      </p:sp>
      <p:pic>
        <p:nvPicPr>
          <p:cNvPr id="6146" name="Picture 2"/>
          <p:cNvPicPr>
            <a:picLocks noChangeAspect="1" noChangeArrowheads="1"/>
          </p:cNvPicPr>
          <p:nvPr/>
        </p:nvPicPr>
        <p:blipFill>
          <a:blip r:embed="rId3" cstate="print"/>
          <a:srcRect/>
          <a:stretch>
            <a:fillRect/>
          </a:stretch>
        </p:blipFill>
        <p:spPr bwMode="auto">
          <a:xfrm>
            <a:off x="269631" y="1371600"/>
            <a:ext cx="892420" cy="800100"/>
          </a:xfrm>
          <a:prstGeom prst="rect">
            <a:avLst/>
          </a:prstGeom>
          <a:noFill/>
          <a:ln w="9525">
            <a:noFill/>
            <a:miter lim="800000"/>
            <a:headEnd/>
            <a:tailEnd/>
          </a:ln>
        </p:spPr>
      </p:pic>
      <p:pic>
        <p:nvPicPr>
          <p:cNvPr id="6147" name="Picture 3"/>
          <p:cNvPicPr>
            <a:picLocks noChangeAspect="1" noChangeArrowheads="1"/>
          </p:cNvPicPr>
          <p:nvPr/>
        </p:nvPicPr>
        <p:blipFill>
          <a:blip r:embed="rId4" cstate="print"/>
          <a:srcRect/>
          <a:stretch>
            <a:fillRect/>
          </a:stretch>
        </p:blipFill>
        <p:spPr bwMode="auto">
          <a:xfrm>
            <a:off x="5638799" y="2133600"/>
            <a:ext cx="838201" cy="876300"/>
          </a:xfrm>
          <a:prstGeom prst="rect">
            <a:avLst/>
          </a:prstGeom>
          <a:noFill/>
          <a:ln w="9525">
            <a:noFill/>
            <a:miter lim="800000"/>
            <a:headEnd/>
            <a:tailEnd/>
          </a:ln>
        </p:spPr>
      </p:pic>
      <p:pic>
        <p:nvPicPr>
          <p:cNvPr id="6148" name="Picture 4"/>
          <p:cNvPicPr>
            <a:picLocks noChangeAspect="1" noChangeArrowheads="1"/>
          </p:cNvPicPr>
          <p:nvPr/>
        </p:nvPicPr>
        <p:blipFill>
          <a:blip r:embed="rId5" cstate="print"/>
          <a:srcRect/>
          <a:stretch>
            <a:fillRect/>
          </a:stretch>
        </p:blipFill>
        <p:spPr bwMode="auto">
          <a:xfrm>
            <a:off x="7238999" y="2590800"/>
            <a:ext cx="850167" cy="1123950"/>
          </a:xfrm>
          <a:prstGeom prst="rect">
            <a:avLst/>
          </a:prstGeom>
          <a:noFill/>
          <a:ln w="9525">
            <a:noFill/>
            <a:miter lim="800000"/>
            <a:headEnd/>
            <a:tailEnd/>
          </a:ln>
        </p:spPr>
      </p:pic>
      <p:pic>
        <p:nvPicPr>
          <p:cNvPr id="6149" name="Picture 5"/>
          <p:cNvPicPr>
            <a:picLocks noChangeAspect="1" noChangeArrowheads="1"/>
          </p:cNvPicPr>
          <p:nvPr/>
        </p:nvPicPr>
        <p:blipFill>
          <a:blip r:embed="rId6" cstate="print"/>
          <a:srcRect/>
          <a:stretch>
            <a:fillRect/>
          </a:stretch>
        </p:blipFill>
        <p:spPr bwMode="auto">
          <a:xfrm>
            <a:off x="4876800" y="3517900"/>
            <a:ext cx="1371600" cy="1016000"/>
          </a:xfrm>
          <a:prstGeom prst="rect">
            <a:avLst/>
          </a:prstGeom>
          <a:noFill/>
          <a:ln w="9525">
            <a:noFill/>
            <a:miter lim="800000"/>
            <a:headEnd/>
            <a:tailEnd/>
          </a:ln>
        </p:spPr>
      </p:pic>
      <p:pic>
        <p:nvPicPr>
          <p:cNvPr id="6150" name="Picture 6"/>
          <p:cNvPicPr>
            <a:picLocks noChangeAspect="1" noChangeArrowheads="1"/>
          </p:cNvPicPr>
          <p:nvPr/>
        </p:nvPicPr>
        <p:blipFill>
          <a:blip r:embed="rId7" cstate="print"/>
          <a:srcRect/>
          <a:stretch>
            <a:fillRect/>
          </a:stretch>
        </p:blipFill>
        <p:spPr bwMode="auto">
          <a:xfrm>
            <a:off x="7086599" y="4267200"/>
            <a:ext cx="1403611" cy="962025"/>
          </a:xfrm>
          <a:prstGeom prst="rect">
            <a:avLst/>
          </a:prstGeom>
          <a:noFill/>
          <a:ln w="9525">
            <a:noFill/>
            <a:miter lim="800000"/>
            <a:headEnd/>
            <a:tailEnd/>
          </a:ln>
        </p:spPr>
      </p:pic>
      <p:pic>
        <p:nvPicPr>
          <p:cNvPr id="6151" name="Picture 7"/>
          <p:cNvPicPr>
            <a:picLocks noChangeAspect="1" noChangeArrowheads="1"/>
          </p:cNvPicPr>
          <p:nvPr/>
        </p:nvPicPr>
        <p:blipFill>
          <a:blip r:embed="rId8" cstate="print"/>
          <a:srcRect/>
          <a:stretch>
            <a:fillRect/>
          </a:stretch>
        </p:blipFill>
        <p:spPr bwMode="auto">
          <a:xfrm>
            <a:off x="7162800" y="5846620"/>
            <a:ext cx="1524000" cy="876300"/>
          </a:xfrm>
          <a:prstGeom prst="rect">
            <a:avLst/>
          </a:prstGeom>
          <a:noFill/>
          <a:ln w="9525">
            <a:noFill/>
            <a:miter lim="800000"/>
            <a:headEnd/>
            <a:tailEnd/>
          </a:ln>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28601"/>
            <a:ext cx="7772400" cy="1371599"/>
          </a:xfrm>
        </p:spPr>
        <p:txBody>
          <a:bodyPr>
            <a:normAutofit/>
          </a:bodyPr>
          <a:lstStyle/>
          <a:p>
            <a:r>
              <a:rPr lang="en-US" sz="3200" b="1" dirty="0" smtClean="0">
                <a:solidFill>
                  <a:srgbClr val="FFC000"/>
                </a:solidFill>
                <a:latin typeface="Arial Black" pitchFamily="34" charset="0"/>
              </a:rPr>
              <a:t>California HiAP Task Force:</a:t>
            </a:r>
            <a:br>
              <a:rPr lang="en-US" sz="3200" b="1" dirty="0" smtClean="0">
                <a:solidFill>
                  <a:srgbClr val="FFC000"/>
                </a:solidFill>
                <a:latin typeface="Arial Black" pitchFamily="34" charset="0"/>
              </a:rPr>
            </a:br>
            <a:r>
              <a:rPr lang="en-US" sz="3200" b="1" i="1" dirty="0" smtClean="0">
                <a:solidFill>
                  <a:srgbClr val="FFC000"/>
                </a:solidFill>
                <a:latin typeface="Arial Black" pitchFamily="34" charset="0"/>
              </a:rPr>
              <a:t>What is our value added?</a:t>
            </a:r>
            <a:endParaRPr lang="en-US" sz="3200" i="1" dirty="0">
              <a:latin typeface="Arial Black" pitchFamily="34" charset="0"/>
            </a:endParaRPr>
          </a:p>
        </p:txBody>
      </p:sp>
      <p:sp>
        <p:nvSpPr>
          <p:cNvPr id="3" name="Subtitle 2"/>
          <p:cNvSpPr>
            <a:spLocks noGrp="1"/>
          </p:cNvSpPr>
          <p:nvPr>
            <p:ph type="subTitle" idx="1"/>
          </p:nvPr>
        </p:nvSpPr>
        <p:spPr>
          <a:xfrm>
            <a:off x="457200" y="1600200"/>
            <a:ext cx="8534400" cy="5257800"/>
          </a:xfrm>
        </p:spPr>
        <p:txBody>
          <a:bodyPr>
            <a:normAutofit fontScale="92500" lnSpcReduction="10000"/>
          </a:bodyPr>
          <a:lstStyle/>
          <a:p>
            <a:pPr algn="l"/>
            <a:r>
              <a:rPr lang="en-US" b="1" dirty="0" smtClean="0"/>
              <a:t>“What unique role can we play as a state-level body?”</a:t>
            </a:r>
          </a:p>
          <a:p>
            <a:pPr marL="401638" indent="-401638" algn="l">
              <a:buFont typeface="Wingdings" pitchFamily="2" charset="2"/>
              <a:buChar char="Ø"/>
            </a:pPr>
            <a:r>
              <a:rPr lang="en-US" dirty="0" smtClean="0"/>
              <a:t>Facilitating collaboration: convening/aligning goals across agencies</a:t>
            </a:r>
          </a:p>
          <a:p>
            <a:pPr marL="401638" indent="-401638" algn="l">
              <a:buFont typeface="Wingdings" pitchFamily="2" charset="2"/>
              <a:buChar char="Ø"/>
            </a:pPr>
            <a:r>
              <a:rPr lang="en-US" dirty="0" smtClean="0"/>
              <a:t>Building cross-sectoral understanding, especially where causal relationships are not obvious</a:t>
            </a:r>
          </a:p>
          <a:p>
            <a:pPr marL="401638" indent="-401638" algn="l">
              <a:buFont typeface="Wingdings" pitchFamily="2" charset="2"/>
              <a:buChar char="Ø"/>
            </a:pPr>
            <a:r>
              <a:rPr lang="en-US" dirty="0" smtClean="0"/>
              <a:t>Shaping funding streams/affecting allocations</a:t>
            </a:r>
          </a:p>
          <a:p>
            <a:pPr marL="401638" indent="-401638" algn="l">
              <a:buFont typeface="Wingdings" pitchFamily="2" charset="2"/>
              <a:buChar char="Ø"/>
            </a:pPr>
            <a:r>
              <a:rPr lang="en-US" dirty="0" smtClean="0"/>
              <a:t>Providing analytic tools &amp; guidance for local decision-making</a:t>
            </a:r>
          </a:p>
          <a:p>
            <a:pPr marL="401638" indent="-401638" algn="l">
              <a:buFont typeface="Wingdings" pitchFamily="2" charset="2"/>
              <a:buChar char="Ø"/>
            </a:pPr>
            <a:r>
              <a:rPr lang="en-US" dirty="0" smtClean="0"/>
              <a:t>Gathering &amp; sharing data, through stakeholders’ engagement &amp; otherwise</a:t>
            </a:r>
            <a:endParaRPr lang="en-US" dirty="0"/>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3600" dirty="0" smtClean="0">
                <a:solidFill>
                  <a:srgbClr val="FFC000"/>
                </a:solidFill>
                <a:latin typeface="Arial Black" panose="020B0A04020102020204" pitchFamily="34" charset="0"/>
              </a:rPr>
              <a:t>Starting with existing processes, projects &amp; policies: </a:t>
            </a:r>
            <a:br>
              <a:rPr lang="en-US" sz="3600" dirty="0" smtClean="0">
                <a:solidFill>
                  <a:srgbClr val="FFC000"/>
                </a:solidFill>
                <a:latin typeface="Arial Black" panose="020B0A04020102020204" pitchFamily="34" charset="0"/>
              </a:rPr>
            </a:br>
            <a:r>
              <a:rPr lang="en-US" sz="3600" dirty="0" smtClean="0">
                <a:solidFill>
                  <a:srgbClr val="FFC000"/>
                </a:solidFill>
                <a:latin typeface="Arial Black" panose="020B0A04020102020204" pitchFamily="34" charset="0"/>
              </a:rPr>
              <a:t>Look for “Windows of Opportunity”</a:t>
            </a:r>
            <a:endParaRPr lang="en-US" sz="3600" dirty="0">
              <a:solidFill>
                <a:srgbClr val="FFC000"/>
              </a:solidFill>
              <a:latin typeface="Arial Black" panose="020B0A04020102020204" pitchFamily="34" charset="0"/>
            </a:endParaRPr>
          </a:p>
        </p:txBody>
      </p:sp>
      <p:sp>
        <p:nvSpPr>
          <p:cNvPr id="3" name="Content Placeholder 2"/>
          <p:cNvSpPr>
            <a:spLocks noGrp="1"/>
          </p:cNvSpPr>
          <p:nvPr>
            <p:ph idx="1"/>
          </p:nvPr>
        </p:nvSpPr>
        <p:spPr>
          <a:xfrm>
            <a:off x="457200" y="1981200"/>
            <a:ext cx="8229600" cy="4724400"/>
          </a:xfrm>
        </p:spPr>
        <p:txBody>
          <a:bodyPr>
            <a:normAutofit fontScale="92500" lnSpcReduction="10000"/>
          </a:bodyPr>
          <a:lstStyle/>
          <a:p>
            <a:pPr marL="514350" indent="-514350">
              <a:buFont typeface="+mj-lt"/>
              <a:buAutoNum type="arabicPeriod"/>
            </a:pPr>
            <a:r>
              <a:rPr lang="en-US" b="1" u="sng" dirty="0" smtClean="0"/>
              <a:t>Opportunistic approach </a:t>
            </a:r>
            <a:r>
              <a:rPr lang="en-US" dirty="0" smtClean="0"/>
              <a:t>– Identify existing issues, policies or relationships that can provide early success for all partners</a:t>
            </a:r>
          </a:p>
          <a:p>
            <a:pPr marL="514350" indent="-514350">
              <a:buFont typeface="+mj-lt"/>
              <a:buAutoNum type="arabicPeriod"/>
            </a:pPr>
            <a:r>
              <a:rPr lang="en-US" b="1" u="sng" dirty="0" smtClean="0"/>
              <a:t>Issue approach </a:t>
            </a:r>
            <a:r>
              <a:rPr lang="en-US" dirty="0" smtClean="0"/>
              <a:t>– Identify policies that have major impact on specific public health priorities (e.g., violence prevention, hunger alleviation, or reduction of poverty)</a:t>
            </a:r>
          </a:p>
          <a:p>
            <a:pPr marL="514350" indent="-514350">
              <a:buFont typeface="+mj-lt"/>
              <a:buAutoNum type="arabicPeriod"/>
            </a:pPr>
            <a:r>
              <a:rPr lang="en-US" b="1" u="sng" dirty="0" smtClean="0"/>
              <a:t>Sector approach </a:t>
            </a:r>
            <a:r>
              <a:rPr lang="en-US" dirty="0" smtClean="0"/>
              <a:t>– Focus on one specific policy area with a large health impact </a:t>
            </a:r>
          </a:p>
          <a:p>
            <a:pPr marL="0" indent="0">
              <a:buNone/>
            </a:pPr>
            <a:r>
              <a:rPr lang="en-US" dirty="0"/>
              <a:t>	</a:t>
            </a:r>
            <a:r>
              <a:rPr lang="en-US" dirty="0" smtClean="0"/>
              <a:t>(e.g., transportation or agriculture)</a:t>
            </a:r>
            <a:endParaRPr lang="en-US" dirty="0"/>
          </a:p>
        </p:txBody>
      </p:sp>
    </p:spTree>
    <p:extLst>
      <p:ext uri="{BB962C8B-B14F-4D97-AF65-F5344CB8AC3E}">
        <p14:creationId xmlns:p14="http://schemas.microsoft.com/office/powerpoint/2010/main" xmlns="" val="979604115"/>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3600" dirty="0" smtClean="0">
                <a:latin typeface="Arial Black" panose="020B0A04020102020204" pitchFamily="34" charset="0"/>
              </a:rPr>
              <a:t>    </a:t>
            </a:r>
            <a:r>
              <a:rPr lang="en-US" sz="3600" dirty="0" smtClean="0">
                <a:solidFill>
                  <a:srgbClr val="FFC000"/>
                </a:solidFill>
                <a:latin typeface="Arial Black" panose="020B0A04020102020204" pitchFamily="34" charset="0"/>
              </a:rPr>
              <a:t>Opportunistic Approach: </a:t>
            </a:r>
            <a:br>
              <a:rPr lang="en-US" sz="3600" dirty="0" smtClean="0">
                <a:solidFill>
                  <a:srgbClr val="FFC000"/>
                </a:solidFill>
                <a:latin typeface="Arial Black" panose="020B0A04020102020204" pitchFamily="34" charset="0"/>
              </a:rPr>
            </a:br>
            <a:r>
              <a:rPr lang="en-US" sz="3600" dirty="0">
                <a:solidFill>
                  <a:srgbClr val="FFC000"/>
                </a:solidFill>
                <a:latin typeface="Arial Black" panose="020B0A04020102020204" pitchFamily="34" charset="0"/>
              </a:rPr>
              <a:t> </a:t>
            </a:r>
            <a:r>
              <a:rPr lang="en-US" sz="3600" dirty="0" smtClean="0">
                <a:solidFill>
                  <a:srgbClr val="FFC000"/>
                </a:solidFill>
                <a:latin typeface="Arial Black" panose="020B0A04020102020204" pitchFamily="34" charset="0"/>
              </a:rPr>
              <a:t>    Food for Thought…</a:t>
            </a:r>
            <a:endParaRPr lang="en-US" sz="3600" dirty="0">
              <a:solidFill>
                <a:srgbClr val="FFC000"/>
              </a:solidFill>
              <a:latin typeface="Arial Black" panose="020B0A04020102020204" pitchFamily="34" charset="0"/>
            </a:endParaRPr>
          </a:p>
        </p:txBody>
      </p:sp>
      <p:sp>
        <p:nvSpPr>
          <p:cNvPr id="3" name="Content Placeholder 2"/>
          <p:cNvSpPr>
            <a:spLocks noGrp="1"/>
          </p:cNvSpPr>
          <p:nvPr>
            <p:ph idx="1"/>
          </p:nvPr>
        </p:nvSpPr>
        <p:spPr/>
        <p:txBody>
          <a:bodyPr>
            <a:normAutofit fontScale="92500" lnSpcReduction="20000"/>
          </a:bodyPr>
          <a:lstStyle/>
          <a:p>
            <a:r>
              <a:rPr lang="en-US" dirty="0" smtClean="0"/>
              <a:t>Are there any existing or newly forming interagency initiatives that have potential health implications?</a:t>
            </a:r>
          </a:p>
          <a:p>
            <a:r>
              <a:rPr lang="en-US" dirty="0" smtClean="0"/>
              <a:t>What single-agency initiatives would benefit from partnership with additional agencies?</a:t>
            </a:r>
          </a:p>
          <a:p>
            <a:r>
              <a:rPr lang="en-US" dirty="0" smtClean="0"/>
              <a:t>Is your agency, or is another agency, going through a strategic planning process?</a:t>
            </a:r>
          </a:p>
          <a:p>
            <a:r>
              <a:rPr lang="en-US" dirty="0" smtClean="0"/>
              <a:t>Is there a new or ongoing process where health metrics or data could be added?</a:t>
            </a:r>
          </a:p>
          <a:p>
            <a:r>
              <a:rPr lang="en-US" dirty="0" smtClean="0"/>
              <a:t>What partners have you worked with successfully in the past?</a:t>
            </a:r>
          </a:p>
          <a:p>
            <a:pPr marL="0" indent="0">
              <a:buNone/>
            </a:pPr>
            <a:endParaRPr lang="en-US" dirty="0"/>
          </a:p>
        </p:txBody>
      </p:sp>
      <p:pic>
        <p:nvPicPr>
          <p:cNvPr id="4" name="Picture 3"/>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1066800" y="304800"/>
            <a:ext cx="933450" cy="1028700"/>
          </a:xfrm>
          <a:prstGeom prst="rect">
            <a:avLst/>
          </a:prstGeom>
        </p:spPr>
      </p:pic>
    </p:spTree>
    <p:extLst>
      <p:ext uri="{BB962C8B-B14F-4D97-AF65-F5344CB8AC3E}">
        <p14:creationId xmlns:p14="http://schemas.microsoft.com/office/powerpoint/2010/main" xmlns="" val="1810152170"/>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92162"/>
          </a:xfrm>
        </p:spPr>
        <p:txBody>
          <a:bodyPr>
            <a:normAutofit fontScale="90000"/>
          </a:bodyPr>
          <a:lstStyle/>
          <a:p>
            <a:r>
              <a:rPr lang="en-US" sz="3600" dirty="0" smtClean="0">
                <a:solidFill>
                  <a:srgbClr val="FFC000"/>
                </a:solidFill>
                <a:latin typeface="Arial Black" panose="020B0A04020102020204" pitchFamily="34" charset="0"/>
              </a:rPr>
              <a:t>Issue Approach: Root Cause Map</a:t>
            </a:r>
            <a:endParaRPr lang="en-US" sz="3600" dirty="0">
              <a:solidFill>
                <a:srgbClr val="FFC000"/>
              </a:solidFill>
              <a:latin typeface="Arial Black" panose="020B0A04020102020204" pitchFamily="34" charset="0"/>
            </a:endParaRPr>
          </a:p>
        </p:txBody>
      </p:sp>
      <p:pic>
        <p:nvPicPr>
          <p:cNvPr id="6" name="Content Placeholder 5"/>
          <p:cNvPicPr>
            <a:picLocks noGrp="1" noChangeAspect="1"/>
          </p:cNvPicPr>
          <p:nvPr>
            <p:ph idx="1"/>
          </p:nvPr>
        </p:nvPicPr>
        <p:blipFill>
          <a:blip r:embed="rId3" cstate="print">
            <a:extLst>
              <a:ext uri="{28A0092B-C50C-407E-A947-70E740481C1C}">
                <a14:useLocalDpi xmlns:a14="http://schemas.microsoft.com/office/drawing/2010/main" xmlns="" val="0"/>
              </a:ext>
            </a:extLst>
          </a:blip>
          <a:stretch>
            <a:fillRect/>
          </a:stretch>
        </p:blipFill>
        <p:spPr>
          <a:xfrm>
            <a:off x="457200" y="1219200"/>
            <a:ext cx="8229600" cy="5220269"/>
          </a:xfrm>
        </p:spPr>
      </p:pic>
      <p:sp>
        <p:nvSpPr>
          <p:cNvPr id="7" name="TextBox 6"/>
          <p:cNvSpPr txBox="1"/>
          <p:nvPr/>
        </p:nvSpPr>
        <p:spPr>
          <a:xfrm>
            <a:off x="1693492" y="2031048"/>
            <a:ext cx="838200" cy="646331"/>
          </a:xfrm>
          <a:prstGeom prst="rect">
            <a:avLst/>
          </a:prstGeom>
          <a:solidFill>
            <a:schemeClr val="tx2">
              <a:lumMod val="50000"/>
            </a:schemeClr>
          </a:solidFill>
        </p:spPr>
        <p:txBody>
          <a:bodyPr wrap="square" rtlCol="0">
            <a:spAutoFit/>
          </a:bodyPr>
          <a:lstStyle/>
          <a:p>
            <a:pPr algn="ctr"/>
            <a:r>
              <a:rPr lang="en-US" sz="1200" dirty="0" smtClean="0"/>
              <a:t>Lack of  physical activity</a:t>
            </a:r>
            <a:endParaRPr lang="en-US" sz="1200" dirty="0"/>
          </a:p>
        </p:txBody>
      </p:sp>
      <p:sp>
        <p:nvSpPr>
          <p:cNvPr id="8" name="TextBox 7"/>
          <p:cNvSpPr txBox="1"/>
          <p:nvPr/>
        </p:nvSpPr>
        <p:spPr>
          <a:xfrm>
            <a:off x="1693492" y="4343400"/>
            <a:ext cx="838200" cy="646331"/>
          </a:xfrm>
          <a:prstGeom prst="rect">
            <a:avLst/>
          </a:prstGeom>
          <a:solidFill>
            <a:schemeClr val="tx2">
              <a:lumMod val="50000"/>
            </a:schemeClr>
          </a:solidFill>
        </p:spPr>
        <p:txBody>
          <a:bodyPr wrap="square" rtlCol="0">
            <a:spAutoFit/>
          </a:bodyPr>
          <a:lstStyle/>
          <a:p>
            <a:pPr algn="ctr"/>
            <a:r>
              <a:rPr lang="en-US" sz="1200" dirty="0" smtClean="0"/>
              <a:t>Lack of  healthy food</a:t>
            </a:r>
            <a:endParaRPr lang="en-US" sz="1200" dirty="0"/>
          </a:p>
        </p:txBody>
      </p:sp>
    </p:spTree>
    <p:extLst>
      <p:ext uri="{BB962C8B-B14F-4D97-AF65-F5344CB8AC3E}">
        <p14:creationId xmlns:p14="http://schemas.microsoft.com/office/powerpoint/2010/main" xmlns="" val="861113132"/>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3600" dirty="0" smtClean="0">
                <a:solidFill>
                  <a:srgbClr val="FFC000"/>
                </a:solidFill>
                <a:latin typeface="Arial Black" panose="020B0A04020102020204" pitchFamily="34" charset="0"/>
              </a:rPr>
              <a:t>Sector Approach: Transportation</a:t>
            </a:r>
            <a:endParaRPr lang="en-US" sz="3600" dirty="0">
              <a:solidFill>
                <a:srgbClr val="FFC000"/>
              </a:solidFill>
              <a:latin typeface="Arial Black" panose="020B0A04020102020204" pitchFamily="34" charset="0"/>
            </a:endParaRPr>
          </a:p>
        </p:txBody>
      </p:sp>
      <p:pic>
        <p:nvPicPr>
          <p:cNvPr id="1026" name="Picture 2"/>
          <p:cNvPicPr>
            <a:picLocks noGrp="1" noChangeAspect="1" noChangeArrowheads="1"/>
          </p:cNvPicPr>
          <p:nvPr>
            <p:ph idx="1"/>
          </p:nvPr>
        </p:nvPicPr>
        <p:blipFill>
          <a:blip r:embed="rId3" cstate="print">
            <a:extLst>
              <a:ext uri="{28A0092B-C50C-407E-A947-70E740481C1C}">
                <a14:useLocalDpi xmlns:a14="http://schemas.microsoft.com/office/drawing/2010/main" xmlns="" val="0"/>
              </a:ext>
            </a:extLst>
          </a:blip>
          <a:srcRect/>
          <a:stretch>
            <a:fillRect/>
          </a:stretch>
        </p:blipFill>
        <p:spPr bwMode="auto">
          <a:xfrm>
            <a:off x="533400" y="1600200"/>
            <a:ext cx="8153399" cy="48768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xmlns="" val="378719460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63562"/>
          </a:xfrm>
        </p:spPr>
        <p:txBody>
          <a:bodyPr>
            <a:normAutofit/>
          </a:bodyPr>
          <a:lstStyle/>
          <a:p>
            <a:r>
              <a:rPr lang="en-US" sz="2800" b="1" dirty="0" smtClean="0">
                <a:latin typeface="Arial Black" pitchFamily="34" charset="0"/>
              </a:rPr>
              <a:t>What determines how healthy we are?</a:t>
            </a:r>
            <a:endParaRPr lang="en-US" sz="2800" b="1" dirty="0">
              <a:latin typeface="Arial Black" pitchFamily="34" charset="0"/>
            </a:endParaRPr>
          </a:p>
        </p:txBody>
      </p:sp>
      <p:pic>
        <p:nvPicPr>
          <p:cNvPr id="1026" name="Picture 2" descr="C:\Users\marsha\AppData\Local\Microsoft\Windows\Temporary Internet Files\Content.IE5\I0K0NP3L\MC900071405[1].wmf"/>
          <p:cNvPicPr>
            <a:picLocks noChangeAspect="1" noChangeArrowheads="1"/>
          </p:cNvPicPr>
          <p:nvPr/>
        </p:nvPicPr>
        <p:blipFill>
          <a:blip r:embed="rId3" cstate="print"/>
          <a:srcRect/>
          <a:stretch>
            <a:fillRect/>
          </a:stretch>
        </p:blipFill>
        <p:spPr bwMode="auto">
          <a:xfrm>
            <a:off x="2971800" y="1981200"/>
            <a:ext cx="2971800" cy="2895600"/>
          </a:xfrm>
          <a:prstGeom prst="rect">
            <a:avLst/>
          </a:prstGeom>
          <a:noFill/>
        </p:spPr>
      </p:pic>
      <p:sp>
        <p:nvSpPr>
          <p:cNvPr id="10" name="TextBox 9"/>
          <p:cNvSpPr txBox="1"/>
          <p:nvPr/>
        </p:nvSpPr>
        <p:spPr>
          <a:xfrm>
            <a:off x="990600" y="2326105"/>
            <a:ext cx="1600200" cy="461665"/>
          </a:xfrm>
          <a:prstGeom prst="rect">
            <a:avLst/>
          </a:prstGeom>
          <a:noFill/>
        </p:spPr>
        <p:txBody>
          <a:bodyPr wrap="square" rtlCol="0">
            <a:spAutoFit/>
          </a:bodyPr>
          <a:lstStyle/>
          <a:p>
            <a:r>
              <a:rPr lang="en-US" sz="2400" b="1" dirty="0">
                <a:solidFill>
                  <a:prstClr val="white"/>
                </a:solidFill>
              </a:rPr>
              <a:t>GENETICS</a:t>
            </a:r>
          </a:p>
        </p:txBody>
      </p:sp>
      <p:sp>
        <p:nvSpPr>
          <p:cNvPr id="11" name="TextBox 10"/>
          <p:cNvSpPr txBox="1"/>
          <p:nvPr/>
        </p:nvSpPr>
        <p:spPr>
          <a:xfrm>
            <a:off x="2743200" y="5428648"/>
            <a:ext cx="3048000" cy="830997"/>
          </a:xfrm>
          <a:prstGeom prst="rect">
            <a:avLst/>
          </a:prstGeom>
          <a:noFill/>
        </p:spPr>
        <p:txBody>
          <a:bodyPr wrap="square" rtlCol="0">
            <a:spAutoFit/>
          </a:bodyPr>
          <a:lstStyle/>
          <a:p>
            <a:pPr algn="ctr"/>
            <a:r>
              <a:rPr lang="en-US" sz="2400" b="1" dirty="0">
                <a:solidFill>
                  <a:prstClr val="white"/>
                </a:solidFill>
              </a:rPr>
              <a:t>INDIVIDUAL BEHAVIORS</a:t>
            </a:r>
          </a:p>
        </p:txBody>
      </p:sp>
      <p:sp>
        <p:nvSpPr>
          <p:cNvPr id="12" name="TextBox 11"/>
          <p:cNvSpPr txBox="1"/>
          <p:nvPr/>
        </p:nvSpPr>
        <p:spPr>
          <a:xfrm>
            <a:off x="6172200" y="2250661"/>
            <a:ext cx="2362200" cy="461665"/>
          </a:xfrm>
          <a:prstGeom prst="rect">
            <a:avLst/>
          </a:prstGeom>
          <a:noFill/>
        </p:spPr>
        <p:txBody>
          <a:bodyPr wrap="square" rtlCol="0">
            <a:spAutoFit/>
          </a:bodyPr>
          <a:lstStyle/>
          <a:p>
            <a:r>
              <a:rPr lang="en-US" sz="2400" b="1" dirty="0">
                <a:solidFill>
                  <a:prstClr val="white"/>
                </a:solidFill>
              </a:rPr>
              <a:t>MEDICAL CARE</a:t>
            </a:r>
          </a:p>
        </p:txBody>
      </p:sp>
      <p:sp>
        <p:nvSpPr>
          <p:cNvPr id="7" name="TextBox 6"/>
          <p:cNvSpPr txBox="1"/>
          <p:nvPr/>
        </p:nvSpPr>
        <p:spPr>
          <a:xfrm>
            <a:off x="6934200" y="6553200"/>
            <a:ext cx="2209800" cy="369332"/>
          </a:xfrm>
          <a:prstGeom prst="rect">
            <a:avLst/>
          </a:prstGeom>
          <a:noFill/>
        </p:spPr>
        <p:txBody>
          <a:bodyPr wrap="square" rtlCol="0">
            <a:spAutoFit/>
          </a:bodyPr>
          <a:lstStyle/>
          <a:p>
            <a:endParaRPr lang="en-US" dirty="0"/>
          </a:p>
        </p:txBody>
      </p:sp>
      <p:sp>
        <p:nvSpPr>
          <p:cNvPr id="8" name="TextBox 7"/>
          <p:cNvSpPr txBox="1"/>
          <p:nvPr/>
        </p:nvSpPr>
        <p:spPr>
          <a:xfrm>
            <a:off x="6879768" y="6542312"/>
            <a:ext cx="2133600" cy="246221"/>
          </a:xfrm>
          <a:prstGeom prst="rect">
            <a:avLst/>
          </a:prstGeom>
          <a:noFill/>
        </p:spPr>
        <p:txBody>
          <a:bodyPr wrap="square" rtlCol="0">
            <a:spAutoFit/>
          </a:bodyPr>
          <a:lstStyle/>
          <a:p>
            <a:r>
              <a:rPr lang="en-US" sz="1000" dirty="0" smtClean="0"/>
              <a:t>2012  NMAHC/M. McMurray-Avila</a:t>
            </a:r>
            <a:endParaRPr lang="en-US" sz="1000" dirty="0"/>
          </a:p>
        </p:txBody>
      </p:sp>
    </p:spTree>
    <p:extLst>
      <p:ext uri="{BB962C8B-B14F-4D97-AF65-F5344CB8AC3E}">
        <p14:creationId xmlns:p14="http://schemas.microsoft.com/office/powerpoint/2010/main" xmlns="" val="1698695891"/>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3600" dirty="0" smtClean="0">
                <a:solidFill>
                  <a:srgbClr val="FFC000"/>
                </a:solidFill>
                <a:latin typeface="Arial Black" pitchFamily="34" charset="0"/>
              </a:rPr>
              <a:t>Contributions of HiAP analysis to individual policy discussions </a:t>
            </a:r>
            <a:endParaRPr lang="en-US" sz="3600" dirty="0">
              <a:solidFill>
                <a:srgbClr val="FFC000"/>
              </a:solidFill>
              <a:latin typeface="Arial Black" pitchFamily="34" charset="0"/>
            </a:endParaRPr>
          </a:p>
        </p:txBody>
      </p:sp>
      <p:sp>
        <p:nvSpPr>
          <p:cNvPr id="3" name="Content Placeholder 2"/>
          <p:cNvSpPr>
            <a:spLocks noGrp="1"/>
          </p:cNvSpPr>
          <p:nvPr>
            <p:ph idx="1"/>
          </p:nvPr>
        </p:nvSpPr>
        <p:spPr/>
        <p:txBody>
          <a:bodyPr>
            <a:normAutofit fontScale="92500" lnSpcReduction="10000"/>
          </a:bodyPr>
          <a:lstStyle/>
          <a:p>
            <a:r>
              <a:rPr lang="en-US" dirty="0" smtClean="0"/>
              <a:t>Paid Family Leave  - Several bills being considered in the 2011 California legislature proposed changes to paid family leave. HIP research informed legislators of the potential health impact of these policies on infants, children and mothers.</a:t>
            </a:r>
          </a:p>
          <a:p>
            <a:r>
              <a:rPr lang="en-US" dirty="0" smtClean="0"/>
              <a:t>Chemical Spill in West Virginia – Study of health impacts of the Elk River Chemical Spill, which contaminated the water supply of 300,000 people </a:t>
            </a:r>
            <a:r>
              <a:rPr lang="en-US" dirty="0" smtClean="0"/>
              <a:t>in January 2014. </a:t>
            </a:r>
            <a:endParaRPr lang="en-US" dirty="0"/>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838200"/>
          </a:xfrm>
        </p:spPr>
        <p:txBody>
          <a:bodyPr>
            <a:normAutofit fontScale="90000"/>
          </a:bodyPr>
          <a:lstStyle/>
          <a:p>
            <a:r>
              <a:rPr lang="en-US" sz="3600" b="1" dirty="0" smtClean="0">
                <a:solidFill>
                  <a:srgbClr val="FFC000"/>
                </a:solidFill>
                <a:latin typeface="Arial Black" pitchFamily="34" charset="0"/>
              </a:rPr>
              <a:t/>
            </a:r>
            <a:br>
              <a:rPr lang="en-US" sz="3600" b="1" dirty="0" smtClean="0">
                <a:solidFill>
                  <a:srgbClr val="FFC000"/>
                </a:solidFill>
                <a:latin typeface="Arial Black" pitchFamily="34" charset="0"/>
              </a:rPr>
            </a:br>
            <a:r>
              <a:rPr lang="en-US" sz="3100" b="1" dirty="0" smtClean="0">
                <a:solidFill>
                  <a:srgbClr val="FFC000"/>
                </a:solidFill>
                <a:latin typeface="Arial Black" pitchFamily="34" charset="0"/>
              </a:rPr>
              <a:t>Rapid Health Analyses to Inform the California Legislature</a:t>
            </a:r>
            <a:r>
              <a:rPr lang="en-US" b="1" dirty="0" smtClean="0"/>
              <a:t/>
            </a:r>
            <a:br>
              <a:rPr lang="en-US" b="1" dirty="0" smtClean="0"/>
            </a:br>
            <a:endParaRPr lang="en-US" dirty="0"/>
          </a:p>
        </p:txBody>
      </p:sp>
      <p:sp>
        <p:nvSpPr>
          <p:cNvPr id="3" name="Content Placeholder 2"/>
          <p:cNvSpPr>
            <a:spLocks noGrp="1"/>
          </p:cNvSpPr>
          <p:nvPr>
            <p:ph idx="1"/>
          </p:nvPr>
        </p:nvSpPr>
        <p:spPr>
          <a:xfrm>
            <a:off x="304800" y="1143000"/>
            <a:ext cx="8610600" cy="5562600"/>
          </a:xfrm>
        </p:spPr>
        <p:txBody>
          <a:bodyPr>
            <a:noAutofit/>
          </a:bodyPr>
          <a:lstStyle/>
          <a:p>
            <a:pPr marL="0" indent="0">
              <a:buNone/>
            </a:pPr>
            <a:r>
              <a:rPr lang="en-US" sz="2400" dirty="0" smtClean="0"/>
              <a:t>Human Impact Partners is working with the Health Officers Association of California (HOAC) to conduct rapid health analyses of several bills being considered by the California legislature and to train legislative staff about HIA. </a:t>
            </a:r>
          </a:p>
          <a:p>
            <a:pPr marL="0" indent="0">
              <a:buNone/>
            </a:pPr>
            <a:endParaRPr lang="en-US" sz="2400" dirty="0" smtClean="0"/>
          </a:p>
          <a:p>
            <a:pPr marL="166688" indent="-166688"/>
            <a:r>
              <a:rPr lang="en-US" sz="2400" dirty="0" smtClean="0"/>
              <a:t>AB420  - end the practice of suspending or recommending for expulsion a pupil who “willfully defies” the authority of school officials. </a:t>
            </a:r>
          </a:p>
          <a:p>
            <a:pPr marL="166688" indent="-166688"/>
            <a:endParaRPr lang="en-US" sz="800" dirty="0" smtClean="0"/>
          </a:p>
          <a:p>
            <a:pPr marL="166688" indent="-166688"/>
            <a:r>
              <a:rPr lang="en-US" sz="2400" dirty="0" smtClean="0"/>
              <a:t>SB935  - raise the minimum wage over the next several years and then adjust it annually to account for inflation after that. </a:t>
            </a:r>
          </a:p>
          <a:p>
            <a:pPr marL="166688" indent="-166688"/>
            <a:endParaRPr lang="en-US" sz="800" dirty="0" smtClean="0"/>
          </a:p>
          <a:p>
            <a:pPr marL="166688" indent="-166688"/>
            <a:r>
              <a:rPr lang="en-US" sz="2400" dirty="0" smtClean="0"/>
              <a:t>AB2345  - expand access to California’s welfare and food stamps programs to additional groups of noncitizens. </a:t>
            </a: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dirty="0" smtClean="0">
                <a:solidFill>
                  <a:srgbClr val="FFC000"/>
                </a:solidFill>
                <a:latin typeface="Arial Black" pitchFamily="34" charset="0"/>
              </a:rPr>
              <a:t>Integrating health into decision-making</a:t>
            </a:r>
            <a:endParaRPr lang="en-US" sz="3600" dirty="0"/>
          </a:p>
        </p:txBody>
      </p:sp>
      <p:sp>
        <p:nvSpPr>
          <p:cNvPr id="3" name="Content Placeholder 2"/>
          <p:cNvSpPr>
            <a:spLocks noGrp="1"/>
          </p:cNvSpPr>
          <p:nvPr>
            <p:ph idx="1"/>
          </p:nvPr>
        </p:nvSpPr>
        <p:spPr>
          <a:xfrm>
            <a:off x="304800" y="1600200"/>
            <a:ext cx="8610600" cy="5257800"/>
          </a:xfrm>
        </p:spPr>
        <p:txBody>
          <a:bodyPr>
            <a:noAutofit/>
          </a:bodyPr>
          <a:lstStyle/>
          <a:p>
            <a:r>
              <a:rPr lang="en-US" sz="2400" dirty="0" smtClean="0"/>
              <a:t>Writing comment letters on planning documents and EIRs. </a:t>
            </a:r>
          </a:p>
          <a:p>
            <a:r>
              <a:rPr lang="en-US" sz="2400" dirty="0" smtClean="0"/>
              <a:t>Integrating health into planning processes including neighborhood/area plans, transit-oriented development plans, zoning updates, General Plans, and development plans. </a:t>
            </a:r>
          </a:p>
          <a:p>
            <a:r>
              <a:rPr lang="en-US" sz="2400" dirty="0" smtClean="0"/>
              <a:t>Developing and using health and equity indicators in land use, housing and transportation contexts. Conducting research on social and environmental conditions (as related to health) in the context of project, planning, and policy decision-making. </a:t>
            </a:r>
          </a:p>
          <a:p>
            <a:r>
              <a:rPr lang="en-US" sz="2400" dirty="0" smtClean="0"/>
              <a:t>Writing reports about existing conditions, using health, social, and environmental data to inform decision-making processes. </a:t>
            </a:r>
          </a:p>
          <a:p>
            <a:r>
              <a:rPr lang="en-US" sz="2400" dirty="0" smtClean="0"/>
              <a:t>Developing a scope of potential impacts and integrating it into decision-making processes. </a:t>
            </a: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solidFill>
                  <a:srgbClr val="FFC000"/>
                </a:solidFill>
                <a:latin typeface="Arial Black" pitchFamily="34" charset="0"/>
              </a:rPr>
              <a:t>Integrating health into decision-making</a:t>
            </a:r>
            <a:endParaRPr lang="en-US" dirty="0"/>
          </a:p>
        </p:txBody>
      </p:sp>
      <p:sp>
        <p:nvSpPr>
          <p:cNvPr id="3" name="Content Placeholder 2"/>
          <p:cNvSpPr>
            <a:spLocks noGrp="1"/>
          </p:cNvSpPr>
          <p:nvPr>
            <p:ph idx="1"/>
          </p:nvPr>
        </p:nvSpPr>
        <p:spPr>
          <a:xfrm>
            <a:off x="228600" y="1600200"/>
            <a:ext cx="8686800" cy="5029200"/>
          </a:xfrm>
        </p:spPr>
        <p:txBody>
          <a:bodyPr>
            <a:noAutofit/>
          </a:bodyPr>
          <a:lstStyle/>
          <a:p>
            <a:r>
              <a:rPr lang="en-US" sz="2600" dirty="0" smtClean="0"/>
              <a:t>Applying specialized assessment tools (e.g., walkability surveys) within planning contexts. </a:t>
            </a:r>
          </a:p>
          <a:p>
            <a:r>
              <a:rPr lang="en-US" sz="2600" dirty="0" smtClean="0"/>
              <a:t>Integrating health language into RFPs and developing health-related grant scoring criteria. </a:t>
            </a:r>
          </a:p>
          <a:p>
            <a:r>
              <a:rPr lang="en-US" sz="2600" dirty="0" smtClean="0"/>
              <a:t>Offering a health perspective in the policy development process. </a:t>
            </a:r>
          </a:p>
          <a:p>
            <a:r>
              <a:rPr lang="en-US" sz="2600" dirty="0" smtClean="0"/>
              <a:t>Conducting a less informal health critique of proposed policies.</a:t>
            </a:r>
          </a:p>
          <a:p>
            <a:r>
              <a:rPr lang="en-US" sz="2600" dirty="0" smtClean="0"/>
              <a:t>Providing process-related services such as facilitation, consensus-building, community engagement, and relationship-building across agencies to advance any of the above activities. </a:t>
            </a:r>
            <a:endParaRPr lang="en-US" sz="2600" dirty="0"/>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33400" y="457201"/>
            <a:ext cx="8077200" cy="1904999"/>
          </a:xfrm>
        </p:spPr>
        <p:txBody>
          <a:bodyPr>
            <a:normAutofit/>
          </a:bodyPr>
          <a:lstStyle/>
          <a:p>
            <a:r>
              <a:rPr lang="en-US" sz="3200" b="1" dirty="0" smtClean="0">
                <a:solidFill>
                  <a:srgbClr val="FFC000"/>
                </a:solidFill>
                <a:latin typeface="Arial Black" pitchFamily="34" charset="0"/>
              </a:rPr>
              <a:t>Examples where HiAP can contribute to current policy discussions  and projects in NM </a:t>
            </a:r>
            <a:endParaRPr lang="en-US" sz="3200" b="1" dirty="0">
              <a:solidFill>
                <a:srgbClr val="FFC000"/>
              </a:solidFill>
              <a:latin typeface="Arial Black" pitchFamily="34" charset="0"/>
            </a:endParaRPr>
          </a:p>
        </p:txBody>
      </p:sp>
      <p:sp>
        <p:nvSpPr>
          <p:cNvPr id="3" name="Subtitle 2"/>
          <p:cNvSpPr>
            <a:spLocks noGrp="1"/>
          </p:cNvSpPr>
          <p:nvPr>
            <p:ph type="subTitle" idx="1"/>
          </p:nvPr>
        </p:nvSpPr>
        <p:spPr>
          <a:xfrm>
            <a:off x="762000" y="2514600"/>
            <a:ext cx="8001000" cy="3810000"/>
          </a:xfrm>
        </p:spPr>
        <p:txBody>
          <a:bodyPr>
            <a:normAutofit/>
          </a:bodyPr>
          <a:lstStyle/>
          <a:p>
            <a:pPr algn="l">
              <a:buFont typeface="Arial" pitchFamily="34" charset="0"/>
              <a:buChar char="•"/>
            </a:pPr>
            <a:r>
              <a:rPr lang="en-US" dirty="0" smtClean="0"/>
              <a:t>  Legalization of marijuana </a:t>
            </a:r>
          </a:p>
          <a:p>
            <a:pPr algn="l">
              <a:buFont typeface="Arial" pitchFamily="34" charset="0"/>
              <a:buChar char="•"/>
            </a:pPr>
            <a:r>
              <a:rPr lang="en-US" dirty="0" smtClean="0"/>
              <a:t>  J. Paul Taylor Task Force</a:t>
            </a:r>
          </a:p>
          <a:p>
            <a:pPr algn="l">
              <a:buFont typeface="Arial" pitchFamily="34" charset="0"/>
              <a:buChar char="•"/>
            </a:pPr>
            <a:r>
              <a:rPr lang="en-US" dirty="0" smtClean="0"/>
              <a:t>  Statewide Long Range Transportation Plan </a:t>
            </a:r>
          </a:p>
          <a:p>
            <a:pPr marL="290513" indent="-290513" algn="l">
              <a:buFont typeface="Arial" pitchFamily="34" charset="0"/>
              <a:buChar char="•"/>
            </a:pPr>
            <a:r>
              <a:rPr lang="en-US" dirty="0" smtClean="0"/>
              <a:t>Race to the Top</a:t>
            </a:r>
          </a:p>
          <a:p>
            <a:pPr marL="290513" indent="-290513" algn="l">
              <a:buFont typeface="Arial" pitchFamily="34" charset="0"/>
              <a:buChar char="•"/>
            </a:pPr>
            <a:r>
              <a:rPr lang="en-US" dirty="0" smtClean="0"/>
              <a:t>Obesity prevention projects across NM that link to other sectors</a:t>
            </a:r>
          </a:p>
          <a:p>
            <a:pPr algn="l">
              <a:buFont typeface="Arial" pitchFamily="34" charset="0"/>
              <a:buChar char="•"/>
            </a:pPr>
            <a:endParaRPr lang="en-US" dirty="0"/>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smtClean="0">
                <a:solidFill>
                  <a:srgbClr val="FFC000"/>
                </a:solidFill>
                <a:latin typeface="Arial Black" panose="020B0A04020102020204" pitchFamily="34" charset="0"/>
              </a:rPr>
              <a:t>How does it all connect?</a:t>
            </a:r>
            <a:endParaRPr lang="en-US" sz="3600" dirty="0">
              <a:solidFill>
                <a:srgbClr val="FFC000"/>
              </a:solidFill>
              <a:latin typeface="Arial Black" panose="020B0A04020102020204" pitchFamily="34" charset="0"/>
            </a:endParaRPr>
          </a:p>
        </p:txBody>
      </p:sp>
      <p:sp>
        <p:nvSpPr>
          <p:cNvPr id="3" name="Content Placeholder 2"/>
          <p:cNvSpPr>
            <a:spLocks noGrp="1"/>
          </p:cNvSpPr>
          <p:nvPr>
            <p:ph idx="1"/>
          </p:nvPr>
        </p:nvSpPr>
        <p:spPr>
          <a:xfrm>
            <a:off x="1447800" y="1600200"/>
            <a:ext cx="7239000" cy="4525963"/>
          </a:xfrm>
        </p:spPr>
        <p:txBody>
          <a:bodyPr/>
          <a:lstStyle/>
          <a:p>
            <a:pPr marL="0" indent="0">
              <a:buNone/>
            </a:pPr>
            <a:r>
              <a:rPr lang="en-US" dirty="0" smtClean="0"/>
              <a:t>Tools to effectively implement HiAP:</a:t>
            </a:r>
          </a:p>
          <a:p>
            <a:r>
              <a:rPr lang="en-US" dirty="0" smtClean="0"/>
              <a:t>Collective Impact</a:t>
            </a:r>
          </a:p>
          <a:p>
            <a:r>
              <a:rPr lang="en-US" dirty="0" smtClean="0"/>
              <a:t>Results Based Accountability  </a:t>
            </a:r>
          </a:p>
          <a:p>
            <a:r>
              <a:rPr lang="en-US" dirty="0" smtClean="0"/>
              <a:t>Health Impact Assessments</a:t>
            </a:r>
          </a:p>
          <a:p>
            <a:r>
              <a:rPr lang="en-US" dirty="0" smtClean="0"/>
              <a:t>And more to come…</a:t>
            </a:r>
          </a:p>
          <a:p>
            <a:endParaRPr lang="en-US" dirty="0"/>
          </a:p>
        </p:txBody>
      </p:sp>
    </p:spTree>
    <p:extLst>
      <p:ext uri="{BB962C8B-B14F-4D97-AF65-F5344CB8AC3E}">
        <p14:creationId xmlns:p14="http://schemas.microsoft.com/office/powerpoint/2010/main" xmlns="" val="4034240009"/>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762000"/>
            <a:ext cx="8229600" cy="5364163"/>
          </a:xfrm>
        </p:spPr>
        <p:txBody>
          <a:bodyPr/>
          <a:lstStyle/>
          <a:p>
            <a:endParaRPr lang="en-US" dirty="0" smtClean="0"/>
          </a:p>
          <a:p>
            <a:pPr marL="0" indent="0" algn="ctr">
              <a:buNone/>
            </a:pPr>
            <a:r>
              <a:rPr lang="en-US" sz="7200" dirty="0" smtClean="0">
                <a:solidFill>
                  <a:srgbClr val="FFC000"/>
                </a:solidFill>
                <a:latin typeface="Arial Black" panose="020B0A04020102020204" pitchFamily="34" charset="0"/>
              </a:rPr>
              <a:t>THANK YOU!</a:t>
            </a:r>
          </a:p>
          <a:p>
            <a:pPr marL="0" indent="0" algn="ctr">
              <a:buNone/>
            </a:pPr>
            <a:r>
              <a:rPr lang="en-US" sz="4000" dirty="0" smtClean="0"/>
              <a:t>Now go break down those silos…</a:t>
            </a:r>
            <a:endParaRPr lang="en-US" sz="4000" dirty="0"/>
          </a:p>
        </p:txBody>
      </p:sp>
      <p:pic>
        <p:nvPicPr>
          <p:cNvPr id="5" name="Picture 4" descr="breaking down silo.jpg"/>
          <p:cNvPicPr>
            <a:picLocks noChangeAspect="1"/>
          </p:cNvPicPr>
          <p:nvPr/>
        </p:nvPicPr>
        <p:blipFill>
          <a:blip r:embed="rId2" cstate="print"/>
          <a:stretch>
            <a:fillRect/>
          </a:stretch>
        </p:blipFill>
        <p:spPr>
          <a:xfrm>
            <a:off x="3581400" y="3733800"/>
            <a:ext cx="1905000" cy="2857500"/>
          </a:xfrm>
          <a:prstGeom prst="rect">
            <a:avLst/>
          </a:prstGeom>
        </p:spPr>
      </p:pic>
    </p:spTree>
    <p:extLst>
      <p:ext uri="{BB962C8B-B14F-4D97-AF65-F5344CB8AC3E}">
        <p14:creationId xmlns:p14="http://schemas.microsoft.com/office/powerpoint/2010/main" xmlns="" val="2783437037"/>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57200" y="2130425"/>
            <a:ext cx="8001000" cy="1470025"/>
          </a:xfrm>
        </p:spPr>
        <p:txBody>
          <a:bodyPr>
            <a:normAutofit/>
          </a:bodyPr>
          <a:lstStyle/>
          <a:p>
            <a:r>
              <a:rPr lang="en-US" sz="4800" b="1" dirty="0" smtClean="0">
                <a:solidFill>
                  <a:srgbClr val="FFC000"/>
                </a:solidFill>
              </a:rPr>
              <a:t>Health in All Policies Toolkit</a:t>
            </a:r>
            <a:endParaRPr lang="en-US" sz="4800" b="1" dirty="0">
              <a:solidFill>
                <a:srgbClr val="FFC000"/>
              </a:solidFill>
            </a:endParaRPr>
          </a:p>
        </p:txBody>
      </p:sp>
      <p:sp>
        <p:nvSpPr>
          <p:cNvPr id="3" name="Subtitle 2"/>
          <p:cNvSpPr>
            <a:spLocks noGrp="1"/>
          </p:cNvSpPr>
          <p:nvPr>
            <p:ph type="subTitle" idx="1"/>
          </p:nvPr>
        </p:nvSpPr>
        <p:spPr>
          <a:xfrm>
            <a:off x="533400" y="3886200"/>
            <a:ext cx="7848600" cy="1752600"/>
          </a:xfrm>
        </p:spPr>
        <p:txBody>
          <a:bodyPr>
            <a:normAutofit/>
          </a:bodyPr>
          <a:lstStyle/>
          <a:p>
            <a:r>
              <a:rPr lang="en-US" sz="4000" dirty="0" smtClean="0">
                <a:hlinkClick r:id="rId3"/>
              </a:rPr>
              <a:t>www.nmpha.org/HiAP_toolkit</a:t>
            </a:r>
            <a:endParaRPr lang="en-US" sz="4000"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63562"/>
          </a:xfrm>
        </p:spPr>
        <p:txBody>
          <a:bodyPr>
            <a:normAutofit/>
          </a:bodyPr>
          <a:lstStyle/>
          <a:p>
            <a:r>
              <a:rPr lang="en-US" sz="2800" b="1" dirty="0" smtClean="0">
                <a:solidFill>
                  <a:srgbClr val="FFC000"/>
                </a:solidFill>
                <a:latin typeface="Arial Black" pitchFamily="34" charset="0"/>
              </a:rPr>
              <a:t>What determines how healthy we are?</a:t>
            </a:r>
            <a:endParaRPr lang="en-US" sz="2800" b="1" dirty="0">
              <a:solidFill>
                <a:srgbClr val="FFC000"/>
              </a:solidFill>
              <a:latin typeface="Arial Black" pitchFamily="34" charset="0"/>
            </a:endParaRPr>
          </a:p>
        </p:txBody>
      </p:sp>
      <p:pic>
        <p:nvPicPr>
          <p:cNvPr id="1026" name="Picture 2" descr="C:\Users\marsha\AppData\Local\Microsoft\Windows\Temporary Internet Files\Content.IE5\I0K0NP3L\MC900071405[1].wmf"/>
          <p:cNvPicPr>
            <a:picLocks noChangeAspect="1" noChangeArrowheads="1"/>
          </p:cNvPicPr>
          <p:nvPr/>
        </p:nvPicPr>
        <p:blipFill>
          <a:blip r:embed="rId3" cstate="print"/>
          <a:srcRect/>
          <a:stretch>
            <a:fillRect/>
          </a:stretch>
        </p:blipFill>
        <p:spPr bwMode="auto">
          <a:xfrm>
            <a:off x="2971800" y="1523198"/>
            <a:ext cx="2971800" cy="2895600"/>
          </a:xfrm>
          <a:prstGeom prst="rect">
            <a:avLst/>
          </a:prstGeom>
          <a:noFill/>
        </p:spPr>
      </p:pic>
      <p:sp>
        <p:nvSpPr>
          <p:cNvPr id="10" name="TextBox 9"/>
          <p:cNvSpPr txBox="1"/>
          <p:nvPr/>
        </p:nvSpPr>
        <p:spPr>
          <a:xfrm>
            <a:off x="990600" y="2326105"/>
            <a:ext cx="1600200" cy="461665"/>
          </a:xfrm>
          <a:prstGeom prst="rect">
            <a:avLst/>
          </a:prstGeom>
          <a:noFill/>
        </p:spPr>
        <p:txBody>
          <a:bodyPr wrap="square" rtlCol="0">
            <a:spAutoFit/>
          </a:bodyPr>
          <a:lstStyle/>
          <a:p>
            <a:r>
              <a:rPr lang="en-US" sz="2400" b="1" dirty="0">
                <a:solidFill>
                  <a:prstClr val="white"/>
                </a:solidFill>
              </a:rPr>
              <a:t>GENETICS</a:t>
            </a:r>
          </a:p>
        </p:txBody>
      </p:sp>
      <p:sp>
        <p:nvSpPr>
          <p:cNvPr id="11" name="TextBox 10"/>
          <p:cNvSpPr txBox="1"/>
          <p:nvPr/>
        </p:nvSpPr>
        <p:spPr>
          <a:xfrm>
            <a:off x="2780097" y="4724400"/>
            <a:ext cx="3048000" cy="830997"/>
          </a:xfrm>
          <a:prstGeom prst="rect">
            <a:avLst/>
          </a:prstGeom>
          <a:noFill/>
        </p:spPr>
        <p:txBody>
          <a:bodyPr wrap="square" rtlCol="0">
            <a:spAutoFit/>
          </a:bodyPr>
          <a:lstStyle/>
          <a:p>
            <a:pPr algn="ctr"/>
            <a:r>
              <a:rPr lang="en-US" sz="2400" b="1" dirty="0">
                <a:solidFill>
                  <a:prstClr val="white"/>
                </a:solidFill>
              </a:rPr>
              <a:t>INDIVIDUAL BEHAVIORS</a:t>
            </a:r>
          </a:p>
        </p:txBody>
      </p:sp>
      <p:sp>
        <p:nvSpPr>
          <p:cNvPr id="12" name="TextBox 11"/>
          <p:cNvSpPr txBox="1"/>
          <p:nvPr/>
        </p:nvSpPr>
        <p:spPr>
          <a:xfrm>
            <a:off x="6172200" y="2250661"/>
            <a:ext cx="2362200" cy="461665"/>
          </a:xfrm>
          <a:prstGeom prst="rect">
            <a:avLst/>
          </a:prstGeom>
          <a:noFill/>
        </p:spPr>
        <p:txBody>
          <a:bodyPr wrap="square" rtlCol="0">
            <a:spAutoFit/>
          </a:bodyPr>
          <a:lstStyle/>
          <a:p>
            <a:r>
              <a:rPr lang="en-US" sz="2400" b="1" dirty="0">
                <a:solidFill>
                  <a:prstClr val="white"/>
                </a:solidFill>
              </a:rPr>
              <a:t>MEDICAL CARE</a:t>
            </a:r>
          </a:p>
        </p:txBody>
      </p:sp>
      <p:sp>
        <p:nvSpPr>
          <p:cNvPr id="4" name="Rounded Rectangle 3"/>
          <p:cNvSpPr/>
          <p:nvPr/>
        </p:nvSpPr>
        <p:spPr>
          <a:xfrm>
            <a:off x="1066800" y="2794187"/>
            <a:ext cx="1219200" cy="7620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smtClean="0">
                <a:solidFill>
                  <a:prstClr val="white"/>
                </a:solidFill>
              </a:rPr>
              <a:t>5%</a:t>
            </a:r>
            <a:endParaRPr lang="en-US" sz="4000" b="1" dirty="0">
              <a:solidFill>
                <a:prstClr val="white"/>
              </a:solidFill>
            </a:endParaRPr>
          </a:p>
        </p:txBody>
      </p:sp>
      <p:sp>
        <p:nvSpPr>
          <p:cNvPr id="9" name="Rounded Rectangle 8"/>
          <p:cNvSpPr/>
          <p:nvPr/>
        </p:nvSpPr>
        <p:spPr>
          <a:xfrm>
            <a:off x="6477000" y="2794187"/>
            <a:ext cx="1447800" cy="7620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solidFill>
                  <a:prstClr val="white"/>
                </a:solidFill>
              </a:rPr>
              <a:t>10%</a:t>
            </a:r>
          </a:p>
        </p:txBody>
      </p:sp>
      <p:sp>
        <p:nvSpPr>
          <p:cNvPr id="13" name="Rounded Rectangle 12"/>
          <p:cNvSpPr/>
          <p:nvPr/>
        </p:nvSpPr>
        <p:spPr>
          <a:xfrm>
            <a:off x="3554128" y="5638800"/>
            <a:ext cx="1447800" cy="7620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solidFill>
                  <a:prstClr val="white"/>
                </a:solidFill>
              </a:rPr>
              <a:t>30%</a:t>
            </a:r>
          </a:p>
        </p:txBody>
      </p:sp>
      <p:sp>
        <p:nvSpPr>
          <p:cNvPr id="14" name="TextBox 13"/>
          <p:cNvSpPr txBox="1"/>
          <p:nvPr/>
        </p:nvSpPr>
        <p:spPr>
          <a:xfrm>
            <a:off x="6879768" y="6542312"/>
            <a:ext cx="2133600" cy="246221"/>
          </a:xfrm>
          <a:prstGeom prst="rect">
            <a:avLst/>
          </a:prstGeom>
          <a:noFill/>
        </p:spPr>
        <p:txBody>
          <a:bodyPr wrap="square" rtlCol="0">
            <a:spAutoFit/>
          </a:bodyPr>
          <a:lstStyle/>
          <a:p>
            <a:r>
              <a:rPr lang="en-US" sz="1000" dirty="0" smtClean="0"/>
              <a:t>2012  NMAHC/M. McMurray-Avila</a:t>
            </a:r>
            <a:endParaRPr lang="en-US" sz="1000" dirty="0"/>
          </a:p>
        </p:txBody>
      </p:sp>
    </p:spTree>
    <p:extLst>
      <p:ext uri="{BB962C8B-B14F-4D97-AF65-F5344CB8AC3E}">
        <p14:creationId xmlns:p14="http://schemas.microsoft.com/office/powerpoint/2010/main" xmlns="" val="117498781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1752600"/>
            <a:ext cx="8229600" cy="3505200"/>
          </a:xfrm>
        </p:spPr>
        <p:txBody>
          <a:bodyPr>
            <a:normAutofit/>
          </a:bodyPr>
          <a:lstStyle/>
          <a:p>
            <a:r>
              <a:rPr lang="en-US" dirty="0" smtClean="0">
                <a:hlinkClick r:id="rId2"/>
              </a:rPr>
              <a:t>https</a:t>
            </a:r>
            <a:r>
              <a:rPr lang="en-US" dirty="0" smtClean="0">
                <a:hlinkClick r:id="rId2"/>
              </a:rPr>
              <a:t>://www.youtube.com/watch?v=_11xLlwKgWc</a:t>
            </a:r>
            <a:endParaRPr lang="en-US" dirty="0"/>
          </a:p>
        </p:txBody>
      </p:sp>
      <p:sp>
        <p:nvSpPr>
          <p:cNvPr id="3" name="TextBox 2"/>
          <p:cNvSpPr txBox="1"/>
          <p:nvPr/>
        </p:nvSpPr>
        <p:spPr>
          <a:xfrm>
            <a:off x="2438400" y="1981200"/>
            <a:ext cx="4419600" cy="769441"/>
          </a:xfrm>
          <a:prstGeom prst="rect">
            <a:avLst/>
          </a:prstGeom>
          <a:noFill/>
        </p:spPr>
        <p:txBody>
          <a:bodyPr wrap="square" rtlCol="0">
            <a:spAutoFit/>
          </a:bodyPr>
          <a:lstStyle/>
          <a:p>
            <a:r>
              <a:rPr lang="en-US" sz="4400" dirty="0" smtClean="0">
                <a:solidFill>
                  <a:srgbClr val="FFC000"/>
                </a:solidFill>
                <a:latin typeface="Arial Black" pitchFamily="34" charset="0"/>
              </a:rPr>
              <a:t>CHAD &amp; JEFF</a:t>
            </a:r>
            <a:endParaRPr lang="en-US" sz="4400" dirty="0">
              <a:solidFill>
                <a:srgbClr val="FFC000"/>
              </a:solidFill>
              <a:latin typeface="Arial Black" pitchFamily="34" charset="0"/>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63562"/>
          </a:xfrm>
        </p:spPr>
        <p:txBody>
          <a:bodyPr>
            <a:normAutofit fontScale="90000"/>
          </a:bodyPr>
          <a:lstStyle/>
          <a:p>
            <a:r>
              <a:rPr lang="en-US" sz="2800" b="1" dirty="0" smtClean="0">
                <a:solidFill>
                  <a:srgbClr val="FFC000"/>
                </a:solidFill>
                <a:latin typeface="Arial Black" pitchFamily="34" charset="0"/>
              </a:rPr>
              <a:t>What (really) determines how healthy we are?</a:t>
            </a:r>
            <a:endParaRPr lang="en-US" sz="2800" b="1" dirty="0">
              <a:solidFill>
                <a:srgbClr val="FFC000"/>
              </a:solidFill>
              <a:latin typeface="Arial Black" pitchFamily="34" charset="0"/>
            </a:endParaRPr>
          </a:p>
        </p:txBody>
      </p:sp>
      <p:graphicFrame>
        <p:nvGraphicFramePr>
          <p:cNvPr id="3" name="Chart 2"/>
          <p:cNvGraphicFramePr/>
          <p:nvPr>
            <p:extLst>
              <p:ext uri="{D42A27DB-BD31-4B8C-83A1-F6EECF244321}">
                <p14:modId xmlns:p14="http://schemas.microsoft.com/office/powerpoint/2010/main" xmlns="" val="1332875866"/>
              </p:ext>
            </p:extLst>
          </p:nvPr>
        </p:nvGraphicFramePr>
        <p:xfrm>
          <a:off x="304800" y="762000"/>
          <a:ext cx="8534400" cy="5791200"/>
        </p:xfrm>
        <a:graphic>
          <a:graphicData uri="http://schemas.openxmlformats.org/drawingml/2006/chart">
            <c:chart xmlns:c="http://schemas.openxmlformats.org/drawingml/2006/chart" xmlns:r="http://schemas.openxmlformats.org/officeDocument/2006/relationships" r:id="rId3"/>
          </a:graphicData>
        </a:graphic>
      </p:graphicFrame>
      <p:pic>
        <p:nvPicPr>
          <p:cNvPr id="1026" name="Picture 2" descr="C:\Users\marsha\AppData\Local\Microsoft\Windows\Temporary Internet Files\Content.IE5\I0K0NP3L\MC900071405[1].wmf"/>
          <p:cNvPicPr>
            <a:picLocks noChangeAspect="1" noChangeArrowheads="1"/>
          </p:cNvPicPr>
          <p:nvPr/>
        </p:nvPicPr>
        <p:blipFill>
          <a:blip r:embed="rId4" cstate="print"/>
          <a:srcRect/>
          <a:stretch>
            <a:fillRect/>
          </a:stretch>
        </p:blipFill>
        <p:spPr bwMode="auto">
          <a:xfrm>
            <a:off x="1905000" y="3200400"/>
            <a:ext cx="1758708" cy="1530036"/>
          </a:xfrm>
          <a:prstGeom prst="rect">
            <a:avLst/>
          </a:prstGeom>
          <a:noFill/>
        </p:spPr>
      </p:pic>
      <p:sp>
        <p:nvSpPr>
          <p:cNvPr id="5" name="Rectangle 4"/>
          <p:cNvSpPr/>
          <p:nvPr/>
        </p:nvSpPr>
        <p:spPr>
          <a:xfrm>
            <a:off x="7134425" y="6575756"/>
            <a:ext cx="1976823" cy="246221"/>
          </a:xfrm>
          <a:prstGeom prst="rect">
            <a:avLst/>
          </a:prstGeom>
        </p:spPr>
        <p:txBody>
          <a:bodyPr wrap="none">
            <a:spAutoFit/>
          </a:bodyPr>
          <a:lstStyle/>
          <a:p>
            <a:r>
              <a:rPr lang="en-US" sz="1000" dirty="0" smtClean="0"/>
              <a:t>2012  NMAHC/M. McMurray-Avila</a:t>
            </a:r>
            <a:endParaRPr lang="en-US" sz="1000" dirty="0"/>
          </a:p>
        </p:txBody>
      </p:sp>
    </p:spTree>
    <p:extLst>
      <p:ext uri="{BB962C8B-B14F-4D97-AF65-F5344CB8AC3E}">
        <p14:creationId xmlns:p14="http://schemas.microsoft.com/office/powerpoint/2010/main" xmlns="" val="292679023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63562"/>
          </a:xfrm>
        </p:spPr>
        <p:txBody>
          <a:bodyPr>
            <a:normAutofit/>
          </a:bodyPr>
          <a:lstStyle/>
          <a:p>
            <a:r>
              <a:rPr lang="en-US" sz="2800" b="1" dirty="0" smtClean="0">
                <a:solidFill>
                  <a:srgbClr val="FFC000"/>
                </a:solidFill>
                <a:latin typeface="Arial Black" pitchFamily="34" charset="0"/>
              </a:rPr>
              <a:t>Equitable Access &amp; Opportunities for All</a:t>
            </a:r>
            <a:endParaRPr lang="en-US" sz="2800" b="1" dirty="0">
              <a:solidFill>
                <a:srgbClr val="FFC000"/>
              </a:solidFill>
              <a:latin typeface="Arial Black" pitchFamily="34" charset="0"/>
            </a:endParaRPr>
          </a:p>
        </p:txBody>
      </p:sp>
      <p:graphicFrame>
        <p:nvGraphicFramePr>
          <p:cNvPr id="3" name="Chart 2"/>
          <p:cNvGraphicFramePr/>
          <p:nvPr>
            <p:extLst>
              <p:ext uri="{D42A27DB-BD31-4B8C-83A1-F6EECF244321}">
                <p14:modId xmlns:p14="http://schemas.microsoft.com/office/powerpoint/2010/main" xmlns="" val="1963344705"/>
              </p:ext>
            </p:extLst>
          </p:nvPr>
        </p:nvGraphicFramePr>
        <p:xfrm>
          <a:off x="304800" y="838200"/>
          <a:ext cx="8839200" cy="5791200"/>
        </p:xfrm>
        <a:graphic>
          <a:graphicData uri="http://schemas.openxmlformats.org/drawingml/2006/chart">
            <c:chart xmlns:c="http://schemas.openxmlformats.org/drawingml/2006/chart" xmlns:r="http://schemas.openxmlformats.org/officeDocument/2006/relationships" r:id="rId3"/>
          </a:graphicData>
        </a:graphic>
      </p:graphicFrame>
      <p:pic>
        <p:nvPicPr>
          <p:cNvPr id="1026" name="Picture 2" descr="C:\Users\marsha\AppData\Local\Microsoft\Windows\Temporary Internet Files\Content.IE5\I0K0NP3L\MC900071405[1].wmf"/>
          <p:cNvPicPr>
            <a:picLocks noChangeAspect="1" noChangeArrowheads="1"/>
          </p:cNvPicPr>
          <p:nvPr/>
        </p:nvPicPr>
        <p:blipFill>
          <a:blip r:embed="rId4" cstate="print"/>
          <a:srcRect/>
          <a:stretch>
            <a:fillRect/>
          </a:stretch>
        </p:blipFill>
        <p:spPr bwMode="auto">
          <a:xfrm>
            <a:off x="2197512" y="3276600"/>
            <a:ext cx="1758708" cy="1530036"/>
          </a:xfrm>
          <a:prstGeom prst="rect">
            <a:avLst/>
          </a:prstGeom>
          <a:noFill/>
        </p:spPr>
      </p:pic>
      <p:sp>
        <p:nvSpPr>
          <p:cNvPr id="5" name="Rectangle 4"/>
          <p:cNvSpPr/>
          <p:nvPr/>
        </p:nvSpPr>
        <p:spPr>
          <a:xfrm>
            <a:off x="7145311" y="6597528"/>
            <a:ext cx="1976823" cy="246221"/>
          </a:xfrm>
          <a:prstGeom prst="rect">
            <a:avLst/>
          </a:prstGeom>
        </p:spPr>
        <p:txBody>
          <a:bodyPr wrap="none">
            <a:spAutoFit/>
          </a:bodyPr>
          <a:lstStyle/>
          <a:p>
            <a:r>
              <a:rPr lang="en-US" sz="1000" dirty="0" smtClean="0"/>
              <a:t>2012  NMAHC/M. McMurray-Avila</a:t>
            </a:r>
            <a:endParaRPr lang="en-US" sz="1000" dirty="0"/>
          </a:p>
        </p:txBody>
      </p:sp>
    </p:spTree>
    <p:extLst>
      <p:ext uri="{BB962C8B-B14F-4D97-AF65-F5344CB8AC3E}">
        <p14:creationId xmlns:p14="http://schemas.microsoft.com/office/powerpoint/2010/main" xmlns="" val="290179778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3" name="Picture 3"/>
          <p:cNvPicPr>
            <a:picLocks noChangeAspect="1" noChangeArrowheads="1"/>
          </p:cNvPicPr>
          <p:nvPr/>
        </p:nvPicPr>
        <p:blipFill>
          <a:blip r:embed="rId3" cstate="print"/>
          <a:srcRect/>
          <a:stretch>
            <a:fillRect/>
          </a:stretch>
        </p:blipFill>
        <p:spPr bwMode="auto">
          <a:xfrm>
            <a:off x="1452563" y="795338"/>
            <a:ext cx="6238875" cy="52673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15966</TotalTime>
  <Words>6156</Words>
  <Application>Microsoft Office PowerPoint</Application>
  <PresentationFormat>On-screen Show (4:3)</PresentationFormat>
  <Paragraphs>396</Paragraphs>
  <Slides>47</Slides>
  <Notes>44</Notes>
  <HiddenSlides>0</HiddenSlides>
  <MMClips>0</MMClips>
  <ScaleCrop>false</ScaleCrop>
  <HeadingPairs>
    <vt:vector size="4" baseType="variant">
      <vt:variant>
        <vt:lpstr>Theme</vt:lpstr>
      </vt:variant>
      <vt:variant>
        <vt:i4>1</vt:i4>
      </vt:variant>
      <vt:variant>
        <vt:lpstr>Slide Titles</vt:lpstr>
      </vt:variant>
      <vt:variant>
        <vt:i4>47</vt:i4>
      </vt:variant>
    </vt:vector>
  </HeadingPairs>
  <TitlesOfParts>
    <vt:vector size="48" baseType="lpstr">
      <vt:lpstr>3_Office Theme</vt:lpstr>
      <vt:lpstr>HiAP &amp; SDOH: Making sense of  our alphabet soup </vt:lpstr>
      <vt:lpstr>What we’ll cover today…</vt:lpstr>
      <vt:lpstr>Slide 3</vt:lpstr>
      <vt:lpstr>What determines how healthy we are?</vt:lpstr>
      <vt:lpstr>What determines how healthy we are?</vt:lpstr>
      <vt:lpstr>https://www.youtube.com/watch?v=_11xLlwKgWc</vt:lpstr>
      <vt:lpstr>What (really) determines how healthy we are?</vt:lpstr>
      <vt:lpstr>Equitable Access &amp; Opportunities for All</vt:lpstr>
      <vt:lpstr>Slide 9</vt:lpstr>
      <vt:lpstr>Examples of tools for understanding the social determinants of health –  from our Toolkit  http://www.nmpha.org/HiAP_toolkit</vt:lpstr>
      <vt:lpstr>So what are health policies?</vt:lpstr>
      <vt:lpstr>SUMMARY: What is health and where does it come from?</vt:lpstr>
      <vt:lpstr>Slide 13</vt:lpstr>
      <vt:lpstr>The Economic Impact of Poor Health</vt:lpstr>
      <vt:lpstr>Context…</vt:lpstr>
      <vt:lpstr>Slide 16</vt:lpstr>
      <vt:lpstr>That’s all great in theory… How do we put it into practice?</vt:lpstr>
      <vt:lpstr>HiAP – 5 Key Elements</vt:lpstr>
      <vt:lpstr>1. Promote health, equity and sustainability</vt:lpstr>
      <vt:lpstr>2.  Support intersectoral collaboration</vt:lpstr>
      <vt:lpstr>Breaking down silos…</vt:lpstr>
      <vt:lpstr>Breaking down silos…</vt:lpstr>
      <vt:lpstr>The Silo Culture Impedes HiAP</vt:lpstr>
      <vt:lpstr>3. Benefit multiple partners</vt:lpstr>
      <vt:lpstr>Co-benefits</vt:lpstr>
      <vt:lpstr>4.  Engage stakeholders</vt:lpstr>
      <vt:lpstr>Slide 27</vt:lpstr>
      <vt:lpstr>Slide 28</vt:lpstr>
      <vt:lpstr>5.  Create structural or procedural change</vt:lpstr>
      <vt:lpstr>Strategies for implementation</vt:lpstr>
      <vt:lpstr>Creation of New Structures: Examples of Formalizing  Health in All Policies Work</vt:lpstr>
      <vt:lpstr>New Mexico  Health in All Policies Task Force</vt:lpstr>
      <vt:lpstr>California HiAP Task Force: Establishment</vt:lpstr>
      <vt:lpstr>California HiAP Task Force: Aspirations for All Californians </vt:lpstr>
      <vt:lpstr>California HiAP Task Force: What is our value added?</vt:lpstr>
      <vt:lpstr>Starting with existing processes, projects &amp; policies:  Look for “Windows of Opportunity”</vt:lpstr>
      <vt:lpstr>    Opportunistic Approach:       Food for Thought…</vt:lpstr>
      <vt:lpstr>Issue Approach: Root Cause Map</vt:lpstr>
      <vt:lpstr>Sector Approach: Transportation</vt:lpstr>
      <vt:lpstr>Contributions of HiAP analysis to individual policy discussions </vt:lpstr>
      <vt:lpstr> Rapid Health Analyses to Inform the California Legislature </vt:lpstr>
      <vt:lpstr>Integrating health into decision-making</vt:lpstr>
      <vt:lpstr>Integrating health into decision-making</vt:lpstr>
      <vt:lpstr>Examples where HiAP can contribute to current policy discussions  and projects in NM </vt:lpstr>
      <vt:lpstr>How does it all connect?</vt:lpstr>
      <vt:lpstr>Slide 46</vt:lpstr>
      <vt:lpstr>Health in All Policies Toolkit</vt:lpstr>
    </vt:vector>
  </TitlesOfParts>
  <Company>Bernalillo County Government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Marsha McMurray-Avila</dc:creator>
  <cp:lastModifiedBy>Marsha McMurray-Avila</cp:lastModifiedBy>
  <cp:revision>209</cp:revision>
  <dcterms:created xsi:type="dcterms:W3CDTF">2014-08-22T22:07:09Z</dcterms:created>
  <dcterms:modified xsi:type="dcterms:W3CDTF">2014-12-08T01:19:55Z</dcterms:modified>
</cp:coreProperties>
</file>